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65" r:id="rId4"/>
    <p:sldId id="318" r:id="rId5"/>
    <p:sldId id="263" r:id="rId6"/>
    <p:sldId id="302" r:id="rId7"/>
    <p:sldId id="320" r:id="rId8"/>
    <p:sldId id="291" r:id="rId9"/>
    <p:sldId id="296" r:id="rId10"/>
    <p:sldId id="305" r:id="rId11"/>
    <p:sldId id="301" r:id="rId12"/>
    <p:sldId id="266" r:id="rId13"/>
    <p:sldId id="275" r:id="rId14"/>
    <p:sldId id="276" r:id="rId15"/>
    <p:sldId id="308" r:id="rId16"/>
    <p:sldId id="278" r:id="rId17"/>
    <p:sldId id="309" r:id="rId18"/>
    <p:sldId id="277" r:id="rId19"/>
    <p:sldId id="310" r:id="rId20"/>
    <p:sldId id="279" r:id="rId21"/>
    <p:sldId id="311" r:id="rId22"/>
    <p:sldId id="280" r:id="rId23"/>
    <p:sldId id="281" r:id="rId24"/>
    <p:sldId id="303" r:id="rId25"/>
    <p:sldId id="282" r:id="rId26"/>
    <p:sldId id="314" r:id="rId27"/>
    <p:sldId id="306" r:id="rId28"/>
    <p:sldId id="312" r:id="rId29"/>
    <p:sldId id="284" r:id="rId30"/>
    <p:sldId id="289" r:id="rId31"/>
    <p:sldId id="313" r:id="rId32"/>
    <p:sldId id="307" r:id="rId33"/>
    <p:sldId id="316" r:id="rId34"/>
    <p:sldId id="288" r:id="rId35"/>
    <p:sldId id="317" r:id="rId36"/>
    <p:sldId id="315" r:id="rId37"/>
    <p:sldId id="319" r:id="rId38"/>
    <p:sldId id="304" r:id="rId39"/>
  </p:sldIdLst>
  <p:sldSz cx="18288000" cy="10287000"/>
  <p:notesSz cx="6858000" cy="9144000"/>
  <p:embeddedFontLst>
    <p:embeddedFont>
      <p:font typeface="Pretendard Medium" pitchFamily="2" charset="-128"/>
      <p:regular r:id="rId41"/>
      <p:bold r:id="rId42"/>
      <p:italic r:id="rId43"/>
      <p:boldItalic r:id="rId44"/>
    </p:embeddedFont>
    <p:embeddedFont>
      <p:font typeface="맑은 고딕" panose="020B0503020000020004" pitchFamily="34" charset="-127"/>
      <p:regular r:id="rId45"/>
      <p:bold r:id="rId46"/>
    </p:embeddedFont>
    <p:embeddedFont>
      <p:font typeface="G마켓 산스 Bold" panose="02000000000000000000" pitchFamily="2" charset="-128"/>
      <p:bold r:id="rId47"/>
    </p:embeddedFont>
    <p:embeddedFont>
      <p:font typeface="G마켓 산스 TTF Medium" panose="02000000000000000000" pitchFamily="2" charset="-128"/>
      <p:regular r:id="rId48"/>
    </p:embeddedFont>
    <p:embeddedFont>
      <p:font typeface="Gmarket Sans TTF Bold" panose="02000000000000000000" pitchFamily="2" charset="-128"/>
      <p:bold r:id="rId49"/>
    </p:embeddedFont>
    <p:embeddedFont>
      <p:font typeface="Gmarket Sans TTF Medium" panose="02000000000000000000" pitchFamily="2" charset="-128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10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83" autoAdjust="0"/>
    <p:restoredTop sz="96281" autoAdjust="0"/>
  </p:normalViewPr>
  <p:slideViewPr>
    <p:cSldViewPr>
      <p:cViewPr>
        <p:scale>
          <a:sx n="62" d="100"/>
          <a:sy n="62" d="100"/>
        </p:scale>
        <p:origin x="1640" y="832"/>
      </p:cViewPr>
      <p:guideLst>
        <p:guide orient="horz" pos="2184"/>
        <p:guide pos="10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896A9-D58D-9540-AC78-1C577C915B7E}" type="datetimeFigureOut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8701CE-82F7-EC4F-8D84-8F0C413C1DC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820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4939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그래프 나눠서 그래프 이름 적어 이 녀석아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9937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3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800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3800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56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27EC6-0CB6-A2B4-EB1C-B16D6710D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401A82D-E4E0-148E-780F-25F6AF01C8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CF0ED0-FA53-76E8-49C0-9116AA630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C9F1CC-33F5-D4F1-0070-4E7808B0EC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145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u="none" strike="noStrike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볼린져밴드</a:t>
            </a:r>
            <a:r>
              <a:rPr lang="en-US" altLang="ko-KR" sz="12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(Bollinger Band),</a:t>
            </a:r>
            <a:r>
              <a:rPr lang="ko-KR" altLang="en-US" sz="12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b="0" i="1" dirty="0">
                <a:effectLst/>
                <a:latin typeface="KaTeX_Math"/>
              </a:rPr>
              <a:t>MBB</a:t>
            </a:r>
            <a:r>
              <a:rPr lang="en" altLang="ko-KR" b="0" i="0" dirty="0">
                <a:effectLst/>
                <a:latin typeface="KaTeX_Main"/>
              </a:rPr>
              <a:t>=</a:t>
            </a:r>
            <a:r>
              <a:rPr lang="en" altLang="ko-KR" b="0" i="1" dirty="0">
                <a:effectLst/>
                <a:latin typeface="KaTeX_Math"/>
              </a:rPr>
              <a:t>SMA</a:t>
            </a:r>
            <a:r>
              <a:rPr lang="en" altLang="ko-KR" b="0" i="0" dirty="0">
                <a:effectLst/>
                <a:latin typeface="KaTeX_Main"/>
              </a:rPr>
              <a:t>(</a:t>
            </a:r>
            <a:r>
              <a:rPr lang="en" altLang="ko-KR" b="0" i="1" dirty="0">
                <a:effectLst/>
                <a:latin typeface="KaTeX_Math"/>
              </a:rPr>
              <a:t>n</a:t>
            </a:r>
            <a:r>
              <a:rPr lang="en" altLang="ko-KR" b="0" i="0" dirty="0">
                <a:effectLst/>
                <a:latin typeface="KaTeX_Main"/>
              </a:rPr>
              <a:t>)</a:t>
            </a:r>
            <a:endParaRPr lang="en-US" altLang="ko-KR" sz="12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5591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u="none" strike="noStrike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볼린져밴드</a:t>
            </a:r>
            <a:r>
              <a:rPr lang="en-US" altLang="ko-KR" sz="12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(Bollinger Band)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27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Stochastic</a:t>
            </a:r>
            <a:r>
              <a:rPr lang="ko-KR" altLang="en-US" sz="12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2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Oscillator</a:t>
            </a:r>
            <a:endParaRPr lang="en-US" altLang="ko-KR" sz="12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535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8701CE-82F7-EC4F-8D84-8F0C413C1DC8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6533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E53F41-6D0C-F3EC-1CD5-A416AF9238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4338"/>
            <a:ext cx="13716000" cy="3581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30B5D4-26A3-EC2A-5C96-0B97DBC9F2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8CC6F-90CC-D3E6-41E9-B5D8564FF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E5C993-A1B7-EB4F-AD4E-A6A4A1D74735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3AB7AA-7885-7B3C-0E07-C8D709AA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9FE505-9DB4-4420-6361-338AF5628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9004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78C15C-CAE6-638D-8107-73690A7B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D1CC1A-7ED6-8EAD-D5E1-CDDFE914B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F82A4-1A78-84C9-4CBF-E342B031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36BD0-6C23-7044-BE4F-BA6CB29F6A80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570956-2AD9-F1AB-0B82-2A961E03F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95E232-33EB-CCCD-059A-D440B042E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402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0179E0-E03D-12C6-C75E-879BD4756C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8550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C667D5-B24B-0049-E6B6-853E9B3A6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77650" cy="8718550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25E2B-61D5-F74C-5826-506F4EC16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6C9B0-822E-804F-9016-E3C809A9F4BA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3C9B06-B094-1389-7C22-FD70BDE5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BE57C-E587-E900-48C8-B9F8B6775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4815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763A73-D9ED-24F7-DA5B-196BDF59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20401C-FBF3-07CE-EF82-E0C3B6DFE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1913D9-870A-B7AC-8C4C-783E9D8D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E71E-C8CA-7F47-A87B-BD4EE438EFCE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D3CD4-9984-9E3D-77CA-4694EB98F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0AF603-93C7-421E-8F06-A2818FCA9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3793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B41AA3-295A-81B9-B7E2-667DB72F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5400"/>
            <a:ext cx="15773400" cy="427831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976F48-CB0B-D0A6-C594-912F17124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988"/>
            <a:ext cx="15773400" cy="22494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C9F276-72A3-2005-CC8A-0F8A8BD2B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0F10A-33E2-9C41-B67E-983C4E8700EB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71916-5741-9FD7-4051-0746FAD7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B6602-FF0E-991C-7332-40E8FBF5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500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E66FED-A847-C85F-11CC-230EDAFDE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D0D35-C76F-B421-018C-9B52601E6C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810500" cy="652780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81D47F-3C66-2A74-A85B-B98FCC4D6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20200" y="2738438"/>
            <a:ext cx="7810500" cy="6527800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755F16-BA30-6538-3DF5-1CB2173A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3ABD-30C5-8941-88CA-715A93938A3A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4160B7-3A85-CEE5-CCF1-9491BCDA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AB2ACC-5C84-CD1C-9506-76F7BD58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67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F30E5-62C2-99F6-902D-62D7985C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547688"/>
            <a:ext cx="15773400" cy="1989137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00FD9B-F7C4-BC8F-3FB0-78B7EEBD1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2522538"/>
            <a:ext cx="7735888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EF8F53-6B47-1976-2A08-2BE39AA6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0475" y="3757613"/>
            <a:ext cx="7735888" cy="5527675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7FF70B8-D329-E55D-AA76-22578BB2DF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2538"/>
            <a:ext cx="7775575" cy="1235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F2E1AE-850F-F24E-F874-FAD36F118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5575" cy="5527675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CC5F3A1-966C-895A-B59B-2E40E7558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4C51-D51A-9A4A-9594-ED781860D17A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2BCAC3-0C61-FDE5-CD73-128F09D5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CDFED50-451A-CB7D-CD06-0E1566673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075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2E7C9E-1586-8550-6F0F-36EEFBCFB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F2E2C2D-AA16-06C3-039A-9A39BA9C2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FF8CD-8B31-0C4A-A832-06FB3D722914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E99E89F-93F8-E392-1B8C-214A10394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EE08DF-4A7F-31CA-99DB-0086DBFB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25491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E088EF-7AC0-6493-C9E4-FBB328B7A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B16A5-1A69-B249-B16E-669A007D1ECA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B6CEAB-C260-CDA5-E572-743A44418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697C92-FB4C-B29E-9972-09686E7D6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258300"/>
            <a:ext cx="2133600" cy="1447800"/>
          </a:xfrm>
        </p:spPr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588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61366-0A86-D6AD-4715-FD4902DB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B3B2CC-EA0F-E183-8A72-8A810A57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D6C44D-C0BF-E6E1-0E94-F57501694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5FB584-746C-732D-50B4-23B8090FA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9CD4-98EE-4641-A7C6-B034297AAEF8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CA894-E491-CE89-550B-BA69DAF2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10D1A9-C59F-D8F2-E185-6A8A2AA7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043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85E35-6C26-2C8E-9D81-4960596C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685800"/>
            <a:ext cx="5897563" cy="2400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2B4EF6-48DE-92E0-0830-5F09D1371C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5575" y="1481138"/>
            <a:ext cx="9258300" cy="73104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2E9F5F-3D29-1639-70C4-C3268052B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60475" y="3086100"/>
            <a:ext cx="5897563" cy="5718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F85753-5668-5A4E-2A22-9B5EAEF2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75BF-0B4C-9D46-B0F5-592AEF6131A0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BDC29E-2AA1-92BA-1F81-8B5357F3F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AD7CB6-7D4C-0D49-AF29-A9F4DE68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05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B49526C-6C72-50B0-A0EB-753B368BB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416D6C-D450-C591-F275-E06DA9019B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4955E0-8F2F-5C2C-D027-65F820CA9E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356B8-4E64-3B4C-B424-9C1C939EF719}" type="datetime1">
              <a:rPr kumimoji="1" lang="ko-KR" altLang="en-US" smtClean="0"/>
              <a:t>2025. 1. 9.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4ED4B1-F2C2-0DB3-448C-03F38A25C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A02A1-3631-2EF7-58D2-8AD52CDB6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>
                    <a:tint val="75000"/>
                  </a:schemeClr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defRPr>
            </a:lvl1pPr>
          </a:lstStyle>
          <a:p>
            <a:fld id="{85EAFA6B-DECE-024B-ADD1-6C00A9FD2CCB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6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7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0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>
            <a:alpha val="54158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7908544"/>
            <a:ext cx="16789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9664700"/>
            <a:ext cx="16789400" cy="25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086600" y="8274777"/>
            <a:ext cx="3352800" cy="10570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사랑합니다</a:t>
            </a:r>
            <a:endParaRPr lang="ko-KR" sz="54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8194" name="Picture 2" descr="도지코인짤 코인짤 (도지코인) doge : 네이버 블로그">
            <a:extLst>
              <a:ext uri="{FF2B5EF4-FFF2-40B4-BE49-F238E27FC236}">
                <a16:creationId xmlns:a16="http://schemas.microsoft.com/office/drawing/2014/main" id="{370E2489-FD31-6353-735B-27AA33AC5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" y="252541"/>
            <a:ext cx="17729200" cy="7681403"/>
          </a:xfrm>
          <a:prstGeom prst="rect">
            <a:avLst/>
          </a:prstGeom>
          <a:noFill/>
          <a:effectLst>
            <a:outerShdw blurRad="637484" dist="50800" dir="5400000" algn="ctr" rotWithShape="0">
              <a:srgbClr val="000000">
                <a:alpha val="19934"/>
              </a:srgbClr>
            </a:outerShdw>
            <a:softEdge rad="204868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영원히 고통받는 그 남자의 노숙자 사진 &quot;언제 없어지나?&quot; &lt; 환경 트렌드 &lt; 녹색경제 &lt; 기사본문 - 그린포스트코리아">
            <a:extLst>
              <a:ext uri="{FF2B5EF4-FFF2-40B4-BE49-F238E27FC236}">
                <a16:creationId xmlns:a16="http://schemas.microsoft.com/office/drawing/2014/main" id="{153D1C16-E0BA-73CD-74CD-204605AB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5773">
            <a:off x="14304908" y="4546935"/>
            <a:ext cx="3454400" cy="3213100"/>
          </a:xfrm>
          <a:prstGeom prst="rect">
            <a:avLst/>
          </a:prstGeom>
          <a:noFill/>
          <a:effectLst>
            <a:softEdge rad="379185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페페 개구리 짤 모음집 : 네이버 블로그">
            <a:extLst>
              <a:ext uri="{FF2B5EF4-FFF2-40B4-BE49-F238E27FC236}">
                <a16:creationId xmlns:a16="http://schemas.microsoft.com/office/drawing/2014/main" id="{EF195FBC-D00B-B818-0727-BB3131DCE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4050" y="2991577"/>
            <a:ext cx="6760000" cy="5283200"/>
          </a:xfrm>
          <a:prstGeom prst="rect">
            <a:avLst/>
          </a:prstGeom>
          <a:noFill/>
          <a:effectLst>
            <a:softEdge rad="982892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4937627-4690-83FE-FCA2-572F075A91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4000"/>
          </a:blip>
          <a:srcRect r="61111"/>
          <a:stretch/>
        </p:blipFill>
        <p:spPr>
          <a:xfrm>
            <a:off x="560045" y="406866"/>
            <a:ext cx="3707156" cy="3384483"/>
          </a:xfrm>
          <a:prstGeom prst="rect">
            <a:avLst/>
          </a:prstGeom>
          <a:effectLst>
            <a:softEdge rad="349921"/>
          </a:effectLst>
        </p:spPr>
      </p:pic>
      <p:sp>
        <p:nvSpPr>
          <p:cNvPr id="10" name="TextBox 10"/>
          <p:cNvSpPr txBox="1"/>
          <p:nvPr/>
        </p:nvSpPr>
        <p:spPr>
          <a:xfrm>
            <a:off x="584854" y="3775741"/>
            <a:ext cx="16241387" cy="40469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110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 기반 </a:t>
            </a:r>
            <a:r>
              <a:rPr lang="ko-KR" altLang="en-US" sz="11000" b="0" i="0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가상화폐 </a:t>
            </a:r>
            <a:endParaRPr lang="en-US" altLang="ko-KR" sz="11000" b="0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99600"/>
              </a:lnSpc>
            </a:pPr>
            <a:r>
              <a:rPr lang="ko-KR" altLang="en-US" sz="11000" b="0" i="0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시세 변동 예측 시스템</a:t>
            </a:r>
            <a:endParaRPr lang="ko-KR" sz="11000" b="0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01CE9FF7-C621-F42A-2C49-F6E3BCB0EB7B}"/>
              </a:ext>
            </a:extLst>
          </p:cNvPr>
          <p:cNvSpPr txBox="1"/>
          <p:nvPr/>
        </p:nvSpPr>
        <p:spPr>
          <a:xfrm>
            <a:off x="13462000" y="557596"/>
            <a:ext cx="4076700" cy="86213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i="0" u="none" strike="noStrike" spc="-100" dirty="0" err="1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박훈석</a:t>
            </a:r>
            <a:r>
              <a:rPr lang="ko-KR" altLang="en-US" sz="2800" i="0" u="none" strike="noStrike" spc="-100" dirty="0">
                <a:solidFill>
                  <a:srgbClr val="2B323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정민관 이 현 신영섭</a:t>
            </a:r>
            <a:endParaRPr lang="ko-KR" sz="2800" i="0" u="none" strike="noStrike" spc="-100" dirty="0">
              <a:solidFill>
                <a:srgbClr val="2B323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27D8DAA7-20D5-8CA9-546E-EA56B7F8019D}"/>
              </a:ext>
            </a:extLst>
          </p:cNvPr>
          <p:cNvSpPr txBox="1"/>
          <p:nvPr/>
        </p:nvSpPr>
        <p:spPr>
          <a:xfrm>
            <a:off x="14782800" y="1115610"/>
            <a:ext cx="2755900" cy="6703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36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2025.01.09</a:t>
            </a:r>
            <a:endParaRPr lang="ko-KR" sz="360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357182FB-DC7F-954C-5510-B2EE778B626C}"/>
              </a:ext>
            </a:extLst>
          </p:cNvPr>
          <p:cNvSpPr txBox="1"/>
          <p:nvPr/>
        </p:nvSpPr>
        <p:spPr>
          <a:xfrm>
            <a:off x="10452100" y="8300177"/>
            <a:ext cx="825501" cy="10847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en-US" altLang="ko-KR" sz="54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🥰</a:t>
            </a:r>
            <a:endParaRPr kumimoji="1" lang="ko-KR" alt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E42BB-0B16-A9C7-A640-350BDC94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F578729-AAA6-4263-61B1-B4C8DEB38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0226B4D-FC4B-81C0-6E03-595321D5E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786338-0129-6CC3-9901-1DD0A8EAA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65DEDC3-97AF-0CAE-9CBA-BC948CC8FD1E}"/>
              </a:ext>
            </a:extLst>
          </p:cNvPr>
          <p:cNvSpPr txBox="1"/>
          <p:nvPr/>
        </p:nvSpPr>
        <p:spPr>
          <a:xfrm>
            <a:off x="1346200" y="1066800"/>
            <a:ext cx="15938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u="none" strike="noStrike" dirty="0" err="1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비트코인</a:t>
            </a: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연도별 종가 추이</a:t>
            </a:r>
            <a:endParaRPr lang="ko-KR" sz="7900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2B4C6D2-29F9-6B49-0696-DE968188071B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10B220-5667-4AAE-EFE1-5B08ED607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200" y="2676298"/>
            <a:ext cx="14859000" cy="6950302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E7173124-6F53-115B-E649-FCDB484F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33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</a:t>
            </a:r>
            <a:r>
              <a:rPr lang="en-US" altLang="ko-KR" sz="19000" b="0" i="0" u="none" strike="noStrike" dirty="0">
                <a:solidFill>
                  <a:srgbClr val="229BEE"/>
                </a:solidFill>
                <a:latin typeface="Pretendard Medium"/>
              </a:rPr>
              <a:t>3</a:t>
            </a:r>
            <a:endParaRPr lang="en-US" sz="19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6667500"/>
            <a:ext cx="13589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수행 절차 및 방법</a:t>
            </a:r>
            <a:endParaRPr lang="ko-KR" altLang="ko-KR" sz="88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98600" y="8547100"/>
            <a:ext cx="88900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수집 → </a:t>
            </a:r>
            <a:r>
              <a:rPr lang="ko-KR" altLang="en-US" sz="28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전처리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→ 모델학습 → 실제예측 적용</a:t>
            </a:r>
            <a:endParaRPr lang="en-US" sz="27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98E5E465-A19C-D370-6E81-E17EEF81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11</a:t>
            </a:fld>
            <a:endParaRPr kumimoji="1" lang="ko-KR" alt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5E835CD-4B92-6C57-A316-EC45AC02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435" y="2213193"/>
            <a:ext cx="1480398" cy="12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파이썬(Python)이란?">
            <a:extLst>
              <a:ext uri="{FF2B5EF4-FFF2-40B4-BE49-F238E27FC236}">
                <a16:creationId xmlns:a16="http://schemas.microsoft.com/office/drawing/2014/main" id="{A7F5FDEE-C276-E3E4-E7D3-5D0983AF1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596" y="2221593"/>
            <a:ext cx="1483622" cy="149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7B5EE9-4115-8C4D-91B7-E0043D33F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5475" y="1930548"/>
            <a:ext cx="3063658" cy="1914240"/>
          </a:xfrm>
          <a:prstGeom prst="rect">
            <a:avLst/>
          </a:prstGeom>
        </p:spPr>
      </p:pic>
      <p:pic>
        <p:nvPicPr>
          <p:cNvPr id="15" name="Picture 6" descr="Numpy 사용법">
            <a:extLst>
              <a:ext uri="{FF2B5EF4-FFF2-40B4-BE49-F238E27FC236}">
                <a16:creationId xmlns:a16="http://schemas.microsoft.com/office/drawing/2014/main" id="{FDF13058-DB4A-09C6-F0A2-1D581F469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266" y="2023097"/>
            <a:ext cx="1887235" cy="18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사이킷런(scikit-learn)으로 Perceptron 실습하기 - gaussian37">
            <a:extLst>
              <a:ext uri="{FF2B5EF4-FFF2-40B4-BE49-F238E27FC236}">
                <a16:creationId xmlns:a16="http://schemas.microsoft.com/office/drawing/2014/main" id="{FAA2492B-3C6D-8AFB-28BC-4A602E26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2635" y="2221593"/>
            <a:ext cx="2460039" cy="133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3F051D0-620F-2FAE-8C8D-4557D1DA2A8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8000" b="1072"/>
          <a:stretch/>
        </p:blipFill>
        <p:spPr>
          <a:xfrm>
            <a:off x="15611475" y="2039729"/>
            <a:ext cx="2000250" cy="18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61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19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93101" y="4264959"/>
            <a:ext cx="4734306" cy="50512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r>
              <a:rPr lang="en-US" altLang="ko-KR" sz="32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</a:t>
            </a:r>
            <a:r>
              <a:rPr lang="en" altLang="ko-KR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pening_price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시가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en-US" altLang="ko-KR" sz="32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</a:t>
            </a:r>
            <a:r>
              <a:rPr lang="en" altLang="ko-KR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igh_price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최고가 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en-US" altLang="ko-KR" sz="32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</a:t>
            </a:r>
            <a:r>
              <a:rPr lang="en" altLang="ko-KR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losing_price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종가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en-US" altLang="ko-KR" sz="32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</a:t>
            </a:r>
            <a:r>
              <a:rPr lang="en" altLang="ko-KR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ow_price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최저가 </a:t>
            </a: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endParaRPr lang="en-US" altLang="ko-KR" sz="32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r>
              <a:rPr lang="en-US" altLang="ko-KR" sz="32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</a:t>
            </a:r>
            <a:r>
              <a:rPr lang="en" altLang="ko-KR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olume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총 거래량</a:t>
            </a:r>
            <a:endParaRPr lang="en-US" sz="32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4641" y="2895600"/>
            <a:ext cx="3222812" cy="950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5400" b="1" u="none" strike="noStrike" dirty="0">
                <a:solidFill>
                  <a:srgbClr val="229BE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OHCLV</a:t>
            </a:r>
            <a:endParaRPr lang="en-US" sz="5400" b="1" u="none" strike="noStrike" dirty="0">
              <a:solidFill>
                <a:srgbClr val="229BEE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기본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B6733FFD-79AE-F446-A67F-6A56C1B1E30E}"/>
              </a:ext>
            </a:extLst>
          </p:cNvPr>
          <p:cNvSpPr txBox="1"/>
          <p:nvPr/>
        </p:nvSpPr>
        <p:spPr>
          <a:xfrm>
            <a:off x="1600200" y="2953870"/>
            <a:ext cx="4419600" cy="950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5400" b="1" u="none" strike="noStrike" dirty="0">
                <a:solidFill>
                  <a:srgbClr val="229BEE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데이터셋 소개</a:t>
            </a:r>
            <a:endParaRPr lang="en-US" sz="5400" b="1" u="none" strike="noStrike" dirty="0">
              <a:solidFill>
                <a:srgbClr val="229BEE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40E65545-2F0A-B32D-59FD-FBAF0DFA62BE}"/>
              </a:ext>
            </a:extLst>
          </p:cNvPr>
          <p:cNvSpPr txBox="1"/>
          <p:nvPr/>
        </p:nvSpPr>
        <p:spPr>
          <a:xfrm>
            <a:off x="1747646" y="4165600"/>
            <a:ext cx="7624954" cy="481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200000"/>
              </a:lnSpc>
            </a:pPr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업비트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api</a:t>
            </a:r>
            <a:endParaRPr lang="en-US" sz="32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기간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2017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 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 2024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 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31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타입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일봉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시계열 데이터</a:t>
            </a:r>
          </a:p>
          <a:p>
            <a:pPr algn="l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정렬 방식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날짜 순 정렬 완료</a:t>
            </a:r>
          </a:p>
          <a:p>
            <a:pPr lvl="0" algn="l">
              <a:lnSpc>
                <a:spcPct val="128650"/>
              </a:lnSpc>
            </a:pPr>
            <a:endParaRPr lang="en-US" sz="32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C044615-90FC-62E4-A158-08613316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410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444752" y="8980043"/>
            <a:ext cx="3965448" cy="7817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wma_5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54FCAF8-F2F8-D9A3-93A0-4E8F41F89138}"/>
              </a:ext>
            </a:extLst>
          </p:cNvPr>
          <p:cNvSpPr txBox="1"/>
          <p:nvPr/>
        </p:nvSpPr>
        <p:spPr>
          <a:xfrm>
            <a:off x="1444752" y="8129143"/>
            <a:ext cx="5413248" cy="12815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가중이동평균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WMA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사용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5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85F2845C-985A-A255-5F29-89FB12B4C911}"/>
              </a:ext>
            </a:extLst>
          </p:cNvPr>
          <p:cNvSpPr txBox="1"/>
          <p:nvPr/>
        </p:nvSpPr>
        <p:spPr>
          <a:xfrm>
            <a:off x="1444752" y="3672063"/>
            <a:ext cx="7467600" cy="17434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단순 이동 평균 </a:t>
            </a:r>
            <a:r>
              <a:rPr lang="en-US" altLang="ko-KR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가격에 동일한 가중치 부여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장점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계산 간단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단점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최근 가격 변화 반영 미흡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CEAAA8AC-1118-671C-A86E-5EDC2B113D03}"/>
              </a:ext>
            </a:extLst>
          </p:cNvPr>
          <p:cNvSpPr txBox="1"/>
          <p:nvPr/>
        </p:nvSpPr>
        <p:spPr>
          <a:xfrm>
            <a:off x="1444752" y="5523087"/>
            <a:ext cx="6556248" cy="23139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가중 이동 평균 </a:t>
            </a:r>
            <a:r>
              <a:rPr lang="en-US" altLang="ko-KR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최근 가격에 높은 가중치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최근 데이터의 중요성 강조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오래된 데이터에 낮은 가중치 부여</a:t>
            </a:r>
          </a:p>
        </p:txBody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50F3362B-DF32-85B0-B358-6A4602002FC5}"/>
              </a:ext>
            </a:extLst>
          </p:cNvPr>
          <p:cNvSpPr txBox="1"/>
          <p:nvPr/>
        </p:nvSpPr>
        <p:spPr>
          <a:xfrm>
            <a:off x="10292082" y="8008891"/>
            <a:ext cx="7467600" cy="22781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0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주요 특징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최근 가격이 다음 기간 예측에 더 큰 영향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데이터의 시간적 가중치 차등화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시장 트렌드 민감도 향상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3B8A3C68-0CCF-BE27-C0DE-2FC72BE1CA3A}"/>
              </a:ext>
            </a:extLst>
          </p:cNvPr>
          <p:cNvSpPr txBox="1"/>
          <p:nvPr/>
        </p:nvSpPr>
        <p:spPr>
          <a:xfrm>
            <a:off x="1447800" y="2774553"/>
            <a:ext cx="8229600" cy="7899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이동평균</a:t>
            </a:r>
            <a:r>
              <a:rPr lang="en-US" altLang="ko-KR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-US" altLang="ko-KR" sz="4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Moving Average)</a:t>
            </a:r>
            <a:endParaRPr lang="en-US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1837EE2E-8DB4-B642-603E-56B2D3DCB05A}"/>
              </a:ext>
            </a:extLst>
          </p:cNvPr>
          <p:cNvSpPr/>
          <p:nvPr/>
        </p:nvSpPr>
        <p:spPr>
          <a:xfrm>
            <a:off x="8381999" y="8724900"/>
            <a:ext cx="1148083" cy="800982"/>
          </a:xfrm>
          <a:prstGeom prst="rightArrow">
            <a:avLst/>
          </a:prstGeom>
          <a:noFill/>
          <a:ln w="53975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42F9EB5-758C-3F6B-76EA-8698DC177532}"/>
              </a:ext>
            </a:extLst>
          </p:cNvPr>
          <p:cNvSpPr/>
          <p:nvPr/>
        </p:nvSpPr>
        <p:spPr>
          <a:xfrm>
            <a:off x="1332738" y="8200630"/>
            <a:ext cx="6287261" cy="1743470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D523930-F8CB-A2A1-E614-FB8BD17168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52" y="2895600"/>
            <a:ext cx="9235948" cy="5062491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69EDF55-C5C8-D907-FB42-C18C04AD6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599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447800" y="3999610"/>
            <a:ext cx="12826026" cy="38736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solidFill>
                  <a:srgbClr val="040C28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주가의 변동에 따라 상하밴드의 폭이 같이 움직이게 하여 주가의 움직임을 밴드 내에서 판단하고자 고안된 주가지표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54FCAF8-F2F8-D9A3-93A0-4E8F41F89138}"/>
              </a:ext>
            </a:extLst>
          </p:cNvPr>
          <p:cNvSpPr txBox="1"/>
          <p:nvPr/>
        </p:nvSpPr>
        <p:spPr>
          <a:xfrm>
            <a:off x="1447800" y="5246897"/>
            <a:ext cx="9982200" cy="20973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중단밴드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middle_band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MBB=SMA(n)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상단밴드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upper_band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UBB=MBB+(</a:t>
            </a:r>
            <a:r>
              <a:rPr lang="el-GR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σ[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TP,n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]×m)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하단밴드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lower_band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LBB=MBB−(</a:t>
            </a:r>
            <a:r>
              <a:rPr lang="el-GR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σ[</a:t>
            </a: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TP,n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]×m)</a:t>
            </a:r>
            <a:endParaRPr lang="en-US" sz="32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85F2845C-985A-A255-5F29-89FB12B4C911}"/>
              </a:ext>
            </a:extLst>
          </p:cNvPr>
          <p:cNvSpPr txBox="1"/>
          <p:nvPr/>
        </p:nvSpPr>
        <p:spPr>
          <a:xfrm>
            <a:off x="3105531" y="8204073"/>
            <a:ext cx="12192000" cy="9314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%B = (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종가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하단 밴드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/ (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상단 밴드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하단 밴드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밴드내 현재 위치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57584FA-5984-5F04-84E9-31EACC964CF0}"/>
              </a:ext>
            </a:extLst>
          </p:cNvPr>
          <p:cNvSpPr txBox="1"/>
          <p:nvPr/>
        </p:nvSpPr>
        <p:spPr>
          <a:xfrm>
            <a:off x="3108579" y="9160890"/>
            <a:ext cx="11503152" cy="8467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" altLang="ko-KR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BandWidth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= (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상단 밴드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하단 밴드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/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중간 밴드 밴드 대역폭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C009853-ABCB-28EB-F0BF-9C0598537AF1}"/>
              </a:ext>
            </a:extLst>
          </p:cNvPr>
          <p:cNvSpPr txBox="1"/>
          <p:nvPr/>
        </p:nvSpPr>
        <p:spPr>
          <a:xfrm>
            <a:off x="1447800" y="3022600"/>
            <a:ext cx="822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2DB20B93-F544-3C38-C511-8598E405DD83}"/>
              </a:ext>
            </a:extLst>
          </p:cNvPr>
          <p:cNvSpPr txBox="1"/>
          <p:nvPr/>
        </p:nvSpPr>
        <p:spPr>
          <a:xfrm>
            <a:off x="1447800" y="2774553"/>
            <a:ext cx="8229600" cy="7899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4000" b="1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볼린저</a:t>
            </a:r>
            <a:r>
              <a:rPr lang="ko-KR" altLang="en-US" sz="4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밴드</a:t>
            </a:r>
            <a:r>
              <a:rPr lang="en-US" altLang="ko-KR" sz="4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(Bollinger Band)</a:t>
            </a:r>
            <a:endParaRPr lang="en-US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2A2B65-D4C9-B189-D1B4-CA4AE0EDBD3A}"/>
              </a:ext>
            </a:extLst>
          </p:cNvPr>
          <p:cNvSpPr/>
          <p:nvPr/>
        </p:nvSpPr>
        <p:spPr>
          <a:xfrm>
            <a:off x="2990469" y="8251430"/>
            <a:ext cx="12307062" cy="1743470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35B87855-E6DE-77DC-C8EF-F19E95C6DED9}"/>
              </a:ext>
            </a:extLst>
          </p:cNvPr>
          <p:cNvSpPr txBox="1"/>
          <p:nvPr/>
        </p:nvSpPr>
        <p:spPr>
          <a:xfrm>
            <a:off x="11402061" y="5921795"/>
            <a:ext cx="6578599" cy="17434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l-GR" altLang="ko-KR" sz="2000" b="0" i="1" dirty="0">
                <a:effectLst/>
                <a:latin typeface="KaTeX_Math"/>
                <a:ea typeface="Gmarket Sans TTF Medium" panose="02000000000000000000" pitchFamily="2" charset="-128"/>
              </a:rPr>
              <a:t>σ</a:t>
            </a:r>
            <a:r>
              <a:rPr lang="el-GR" altLang="ko-KR" sz="2000" b="0" i="0" dirty="0">
                <a:effectLst/>
                <a:latin typeface="KaTeX_Main"/>
                <a:ea typeface="Gmarket Sans TTF Medium" panose="02000000000000000000" pitchFamily="2" charset="-128"/>
              </a:rPr>
              <a:t>[</a:t>
            </a:r>
            <a:r>
              <a:rPr lang="en" altLang="ko-KR" sz="2000" b="0" i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TP</a:t>
            </a:r>
            <a:r>
              <a:rPr lang="en" altLang="ko-KR" sz="20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en" altLang="ko-KR" sz="2000" b="0" i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n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]: n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기간 동안의 표준편차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000" b="0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TP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대표가격 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종가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)÷3(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고가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저가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+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종가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)÷3</a:t>
            </a:r>
            <a:endParaRPr lang="ko-KR" altLang="en-US" sz="20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000" b="0" i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표준편차 배수 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일반적으로 </a:t>
            </a:r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2)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A11FD1B-C43B-8315-27AA-331D30AC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491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C009853-ABCB-28EB-F0BF-9C0598537AF1}"/>
              </a:ext>
            </a:extLst>
          </p:cNvPr>
          <p:cNvSpPr txBox="1"/>
          <p:nvPr/>
        </p:nvSpPr>
        <p:spPr>
          <a:xfrm>
            <a:off x="1447800" y="3022600"/>
            <a:ext cx="822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2DB20B93-F544-3C38-C511-8598E405DD83}"/>
              </a:ext>
            </a:extLst>
          </p:cNvPr>
          <p:cNvSpPr txBox="1"/>
          <p:nvPr/>
        </p:nvSpPr>
        <p:spPr>
          <a:xfrm>
            <a:off x="1447800" y="2774553"/>
            <a:ext cx="8229600" cy="7899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4000" b="1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볼린저</a:t>
            </a:r>
            <a:r>
              <a:rPr lang="ko-KR" altLang="en-US" sz="4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밴드</a:t>
            </a:r>
            <a:r>
              <a:rPr lang="en-US" altLang="ko-KR" sz="4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(Bollinger Band)</a:t>
            </a:r>
            <a:endParaRPr lang="en-US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BB7323-EDBA-659B-3085-C527C63BE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64510"/>
            <a:ext cx="10860533" cy="616369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234EEBD-07D9-DFD0-3A47-3CDA0C6C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15</a:t>
            </a:fld>
            <a:endParaRPr kumimoji="1" lang="ko-KR" alt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B0C51B75-2641-2E3D-97C4-0B94D3B5BD5B}"/>
              </a:ext>
            </a:extLst>
          </p:cNvPr>
          <p:cNvSpPr txBox="1"/>
          <p:nvPr/>
        </p:nvSpPr>
        <p:spPr>
          <a:xfrm>
            <a:off x="12703300" y="3911600"/>
            <a:ext cx="5564633" cy="2810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매수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 상단 밴드 반복 터치</a:t>
            </a:r>
            <a:r>
              <a:rPr lang="en-US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돌파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밴드 상방 확장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가격 중간선 상단 움직임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 모멘텀 확인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2F434772-EC9D-1DB8-CD6A-FB0D9ACE66C9}"/>
              </a:ext>
            </a:extLst>
          </p:cNvPr>
          <p:cNvSpPr txBox="1"/>
          <p:nvPr/>
        </p:nvSpPr>
        <p:spPr>
          <a:xfrm>
            <a:off x="12723367" y="6548980"/>
            <a:ext cx="5564633" cy="32795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매도</a:t>
            </a:r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 하단 밴드 지속 터치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밴드 </a:t>
            </a:r>
            <a:r>
              <a:rPr lang="ko-KR" altLang="en-US" sz="28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하방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가격 중간선 하단 움직임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거래량 </a:t>
            </a:r>
            <a:r>
              <a:rPr lang="ko-KR" altLang="en-US" sz="28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하방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돌파 확인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883785-AA14-77DF-834D-2D3C672C6ED9}"/>
              </a:ext>
            </a:extLst>
          </p:cNvPr>
          <p:cNvSpPr/>
          <p:nvPr/>
        </p:nvSpPr>
        <p:spPr>
          <a:xfrm>
            <a:off x="12515850" y="3721100"/>
            <a:ext cx="5564633" cy="6082059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0926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447800" y="5132070"/>
            <a:ext cx="14638948" cy="9636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에서 </a:t>
            </a:r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26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</a:t>
            </a:r>
            <a:r>
              <a:rPr lang="ko-KR" altLang="en-US" sz="32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빼서 계산</a:t>
            </a:r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단기에서 장기를 뺌</a:t>
            </a:r>
            <a:r>
              <a:rPr lang="en-US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54FCAF8-F2F8-D9A3-93A0-4E8F41F89138}"/>
              </a:ext>
            </a:extLst>
          </p:cNvPr>
          <p:cNvSpPr txBox="1"/>
          <p:nvPr/>
        </p:nvSpPr>
        <p:spPr>
          <a:xfrm>
            <a:off x="1430497" y="6402070"/>
            <a:ext cx="8534400" cy="7663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두 </a:t>
            </a:r>
            <a:r>
              <a:rPr lang="en" altLang="ko-KR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수렴 및 발산에 관한 것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38B7C0E-4BB1-B95F-D272-71EB6E6A8D58}"/>
              </a:ext>
            </a:extLst>
          </p:cNvPr>
          <p:cNvSpPr txBox="1"/>
          <p:nvPr/>
        </p:nvSpPr>
        <p:spPr>
          <a:xfrm>
            <a:off x="1447800" y="3022600"/>
            <a:ext cx="150114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MACD(Moving Average Convergence Divergence, </a:t>
            </a:r>
            <a:r>
              <a:rPr lang="ko-KR" alt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이동평균 수렴확산 지수</a:t>
            </a: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1171F9C-5CA4-3BE2-0B55-87185263FA43}"/>
              </a:ext>
            </a:extLst>
          </p:cNvPr>
          <p:cNvSpPr txBox="1"/>
          <p:nvPr/>
        </p:nvSpPr>
        <p:spPr>
          <a:xfrm>
            <a:off x="1430496" y="3924300"/>
            <a:ext cx="16281399" cy="101346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b="1" dirty="0">
                <a:solidFill>
                  <a:srgbClr val="202122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 추세의 강도</a:t>
            </a:r>
            <a:r>
              <a:rPr lang="en-US" altLang="ko-KR" sz="3200" b="1" dirty="0">
                <a:solidFill>
                  <a:srgbClr val="202122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3200" b="1" dirty="0">
                <a:solidFill>
                  <a:srgbClr val="202122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방향</a:t>
            </a:r>
            <a:r>
              <a:rPr lang="en-US" altLang="ko-KR" sz="3200" b="1" dirty="0">
                <a:solidFill>
                  <a:srgbClr val="202122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3200" b="1" dirty="0">
                <a:solidFill>
                  <a:srgbClr val="202122"/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모멘텀 및 지속 시간의 변화를 나타내도록 설계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257673C-9E3F-97C0-4C1A-14A7F163F4EB}"/>
              </a:ext>
            </a:extLst>
          </p:cNvPr>
          <p:cNvSpPr txBox="1"/>
          <p:nvPr/>
        </p:nvSpPr>
        <p:spPr>
          <a:xfrm>
            <a:off x="1447800" y="7168388"/>
            <a:ext cx="8289924" cy="25725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추세 전환점 포착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모멘텀 변화 감지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트렌드 추종 전략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E71185D-8C6E-38A0-1634-81489E0DBB2B}"/>
              </a:ext>
            </a:extLst>
          </p:cNvPr>
          <p:cNvSpPr txBox="1"/>
          <p:nvPr/>
        </p:nvSpPr>
        <p:spPr>
          <a:xfrm>
            <a:off x="6553201" y="7200900"/>
            <a:ext cx="6553200" cy="2540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MACD=12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 </a:t>
            </a: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EMA−26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 </a:t>
            </a: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신호선 </a:t>
            </a:r>
            <a:r>
              <a:rPr lang="en-US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 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라인의 </a:t>
            </a:r>
            <a:r>
              <a:rPr lang="en-US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 </a:t>
            </a: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히스토그램 </a:t>
            </a:r>
            <a:r>
              <a:rPr lang="en-US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</a:t>
            </a:r>
            <a: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라인−신호선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1BE4AA-5F0D-7E33-A7FF-3041050B15CE}"/>
              </a:ext>
            </a:extLst>
          </p:cNvPr>
          <p:cNvSpPr txBox="1"/>
          <p:nvPr/>
        </p:nvSpPr>
        <p:spPr>
          <a:xfrm>
            <a:off x="13476672" y="8470900"/>
            <a:ext cx="5965056" cy="12831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EMA: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단기 추세를 나타냄</a:t>
            </a:r>
          </a:p>
          <a:p>
            <a:pPr algn="l"/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26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EMA: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장기 추세를 나타냄</a:t>
            </a:r>
          </a:p>
          <a:p>
            <a:pPr algn="l"/>
            <a:r>
              <a:rPr lang="en-US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EMA: </a:t>
            </a:r>
            <a:r>
              <a:rPr lang="ko-KR" altLang="en-US" sz="20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신호선 계산에 사용</a:t>
            </a:r>
          </a:p>
          <a:p>
            <a:pPr algn="l"/>
            <a:endParaRPr lang="ko-KR" altLang="en-US" sz="2000" b="0" i="0" dirty="0">
              <a:effectLst/>
              <a:latin typeface="__fkGroteskNeue_598ab8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7FB9D83-0AAD-536B-C412-998F9C32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16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859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638B7C0E-4BB1-B95F-D272-71EB6E6A8D58}"/>
              </a:ext>
            </a:extLst>
          </p:cNvPr>
          <p:cNvSpPr txBox="1"/>
          <p:nvPr/>
        </p:nvSpPr>
        <p:spPr>
          <a:xfrm>
            <a:off x="1447800" y="3022600"/>
            <a:ext cx="15392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MACD(Moving Average Convergence Divergence, </a:t>
            </a:r>
            <a:r>
              <a:rPr lang="ko-KR" alt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이동평균 수렴확산 지수</a:t>
            </a: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BA1A2-4273-887F-23E8-CB243B582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715376"/>
            <a:ext cx="10591800" cy="6025524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60D0D6CC-56BF-7A53-424C-119A091C55EC}"/>
              </a:ext>
            </a:extLst>
          </p:cNvPr>
          <p:cNvSpPr txBox="1"/>
          <p:nvPr/>
        </p:nvSpPr>
        <p:spPr>
          <a:xfrm>
            <a:off x="12496800" y="4207256"/>
            <a:ext cx="5257800" cy="24627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매수 신호</a:t>
            </a:r>
            <a:endParaRPr lang="en-US" altLang="ko-KR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 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라인 제로선 상향 돌파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시그널 라인 위로 상승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 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히스토그램 양</a:t>
            </a:r>
            <a:r>
              <a:rPr lang="en-US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(+)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영역 확장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 모멘텀 지속적 확인</a:t>
            </a:r>
            <a:br>
              <a:rPr lang="ko-KR" altLang="en-US" sz="32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3200" b="1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19BAF69-11F1-CA68-5A3A-90932C039E12}"/>
              </a:ext>
            </a:extLst>
          </p:cNvPr>
          <p:cNvSpPr txBox="1"/>
          <p:nvPr/>
        </p:nvSpPr>
        <p:spPr>
          <a:xfrm>
            <a:off x="12496800" y="6849110"/>
            <a:ext cx="5257800" cy="25615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매도 신호</a:t>
            </a:r>
            <a:endParaRPr lang="en-US" altLang="ko-KR" sz="32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 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라인 제로선 하향 돌파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시그널 라인 아래로 하락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MACD 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히스토그램 음</a:t>
            </a:r>
            <a:r>
              <a:rPr lang="en-US" altLang="ko-KR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(-)</a:t>
            </a: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영역 확장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 모멘텀 지속적 확인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25C232-9EC5-D799-6336-A7222A95C902}"/>
              </a:ext>
            </a:extLst>
          </p:cNvPr>
          <p:cNvSpPr/>
          <p:nvPr/>
        </p:nvSpPr>
        <p:spPr>
          <a:xfrm>
            <a:off x="12268200" y="3568700"/>
            <a:ext cx="5740400" cy="6197600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슬라이드 번호 개체 틀 17">
            <a:extLst>
              <a:ext uri="{FF2B5EF4-FFF2-40B4-BE49-F238E27FC236}">
                <a16:creationId xmlns:a16="http://schemas.microsoft.com/office/drawing/2014/main" id="{3BA134F6-5EE7-E375-DD34-239C52FAF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258300"/>
            <a:ext cx="2133600" cy="1447800"/>
          </a:xfrm>
        </p:spPr>
        <p:txBody>
          <a:bodyPr/>
          <a:lstStyle/>
          <a:p>
            <a:fld id="{85EAFA6B-DECE-024B-ADD1-6C00A9FD2CCB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3917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581150" y="3835400"/>
            <a:ext cx="11296650" cy="12623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주가의 평균 상승폭과 하락폭을 비교하여 가격의 상승 압력과 하락 압력 간의 상대적인 강도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54FCAF8-F2F8-D9A3-93A0-4E8F41F89138}"/>
              </a:ext>
            </a:extLst>
          </p:cNvPr>
          <p:cNvSpPr txBox="1"/>
          <p:nvPr/>
        </p:nvSpPr>
        <p:spPr>
          <a:xfrm>
            <a:off x="1581150" y="5370306"/>
            <a:ext cx="8229600" cy="7052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일반적으로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14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또는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25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</a:t>
            </a:r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계산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679EC63-8AB7-F6A9-8ED1-6BB8D6944556}"/>
              </a:ext>
            </a:extLst>
          </p:cNvPr>
          <p:cNvSpPr txBox="1"/>
          <p:nvPr/>
        </p:nvSpPr>
        <p:spPr>
          <a:xfrm>
            <a:off x="1447800" y="3022600"/>
            <a:ext cx="822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RSI(Relative Strength Index)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9AB199B-2A3E-6503-2BDA-436AA4365FE0}"/>
              </a:ext>
            </a:extLst>
          </p:cNvPr>
          <p:cNvSpPr txBox="1"/>
          <p:nvPr/>
        </p:nvSpPr>
        <p:spPr>
          <a:xfrm>
            <a:off x="1600200" y="6488880"/>
            <a:ext cx="7391400" cy="254478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상대강도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RS)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계산</a:t>
            </a:r>
            <a:b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RS=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평균 </a:t>
            </a:r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상승분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평균 </a:t>
            </a:r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하락분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​</a:t>
            </a:r>
          </a:p>
          <a:p>
            <a:pPr lvl="0" algn="l">
              <a:lnSpc>
                <a:spcPct val="113710"/>
              </a:lnSpc>
            </a:pP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최종 공식</a:t>
            </a:r>
            <a:b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RSI=RS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1+RS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×100</a:t>
            </a: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54DCF31B-CDEC-4952-D821-2FA6C8C9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4415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575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679EC63-8AB7-F6A9-8ED1-6BB8D6944556}"/>
              </a:ext>
            </a:extLst>
          </p:cNvPr>
          <p:cNvSpPr txBox="1"/>
          <p:nvPr/>
        </p:nvSpPr>
        <p:spPr>
          <a:xfrm>
            <a:off x="1447800" y="3022600"/>
            <a:ext cx="8229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RSI(Relative Strength Index)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DE3D85-CDE6-C66F-BAE7-55FABD2A4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21100"/>
            <a:ext cx="11582400" cy="6107458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35B6260F-E159-6001-E6B3-B470261D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19</a:t>
            </a:fld>
            <a:endParaRPr kumimoji="1" lang="ko-KR" altLang="en-US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4A162CDE-E4DE-BA58-0FB7-255FC67B7BB7}"/>
              </a:ext>
            </a:extLst>
          </p:cNvPr>
          <p:cNvSpPr txBox="1"/>
          <p:nvPr/>
        </p:nvSpPr>
        <p:spPr>
          <a:xfrm>
            <a:off x="12855700" y="4064000"/>
            <a:ext cx="5564633" cy="2810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매수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 이득 </a:t>
            </a:r>
            <a:r>
              <a:rPr lang="en-US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&gt;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 손실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RS(Relative Strength) &gt;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지속적인 상승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50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 상향 돌파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70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이상으로 상승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347A18-EBD8-5719-4946-38027E506707}"/>
              </a:ext>
            </a:extLst>
          </p:cNvPr>
          <p:cNvSpPr txBox="1"/>
          <p:nvPr/>
        </p:nvSpPr>
        <p:spPr>
          <a:xfrm>
            <a:off x="12875767" y="6701380"/>
            <a:ext cx="5564633" cy="32795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매도</a:t>
            </a:r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 이득 </a:t>
            </a:r>
            <a:r>
              <a:rPr lang="en-US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&lt;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평균 손실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RS(Relative Strength) &lt; 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지속적인 하락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50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 하향 돌파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RSI 30 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이하로 하락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D1926F-CC4E-FAA3-72CF-1CCD6D727189}"/>
              </a:ext>
            </a:extLst>
          </p:cNvPr>
          <p:cNvSpPr/>
          <p:nvPr/>
        </p:nvSpPr>
        <p:spPr>
          <a:xfrm>
            <a:off x="12668250" y="3873500"/>
            <a:ext cx="5564633" cy="5878859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0250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1003300" y="6324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5400000">
            <a:off x="3797300" y="6324600"/>
            <a:ext cx="52959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5400000">
            <a:off x="9207500" y="6324600"/>
            <a:ext cx="52959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638301" y="62865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43256" y="7376996"/>
            <a:ext cx="4152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0" i="0" u="none" strike="noStrike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결론</a:t>
            </a:r>
            <a:endParaRPr lang="en-US" sz="5400" b="0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38301" y="33909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301" y="4826000"/>
            <a:ext cx="4965698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1" i="0" u="none" strike="noStrike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팀</a:t>
            </a:r>
            <a:endParaRPr lang="en-US" altLang="ko-KR" sz="5400" b="1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ctr">
              <a:lnSpc>
                <a:spcPct val="107899"/>
              </a:lnSpc>
            </a:pPr>
            <a:r>
              <a:rPr lang="ko-KR" altLang="en-US" sz="54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구성 및 역할</a:t>
            </a:r>
            <a:endParaRPr lang="en-US" altLang="ko-KR" sz="5400" b="1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162800" y="3336925"/>
            <a:ext cx="40894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24700" y="4826000"/>
            <a:ext cx="4152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1" i="0" u="none" strike="noStrike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개요</a:t>
            </a:r>
            <a:endParaRPr lang="en-US" altLang="ko-KR" sz="5400" b="1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504544" y="33909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68201" y="4826000"/>
            <a:ext cx="4711698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b="0" i="0" u="none" strike="noStrike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수행 절차 및 방법</a:t>
            </a:r>
            <a:endParaRPr lang="en-US" sz="5400" b="0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048500" y="6286500"/>
            <a:ext cx="4203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4600" b="0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73900" y="7372350"/>
            <a:ext cx="41529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5400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소감</a:t>
            </a:r>
            <a:endParaRPr lang="en-US" sz="5400" b="0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476500" y="990600"/>
            <a:ext cx="13335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목차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91400" y="647700"/>
            <a:ext cx="34925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endParaRPr lang="en-US" sz="2400" b="0" i="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028" name="Picture 4" descr="도지 화성행 열차 출발 - 자유게시판 - 코인판">
            <a:extLst>
              <a:ext uri="{FF2B5EF4-FFF2-40B4-BE49-F238E27FC236}">
                <a16:creationId xmlns:a16="http://schemas.microsoft.com/office/drawing/2014/main" id="{1E573FE1-6B4E-E19F-AE1B-6E502A57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5100" y="6369188"/>
            <a:ext cx="3517900" cy="3441424"/>
          </a:xfrm>
          <a:prstGeom prst="rect">
            <a:avLst/>
          </a:prstGeom>
          <a:noFill/>
          <a:effectLst>
            <a:softEdge rad="31802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8575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409700" y="3593886"/>
            <a:ext cx="15430500" cy="95247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확률적 </a:t>
            </a:r>
            <a:r>
              <a:rPr lang="ko-KR" altLang="en-US" sz="32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오실레이터는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특정 기간 동안 증권의 종가를 가격 범위와 비교하는 모멘텀 지표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F54FCAF8-F2F8-D9A3-93A0-4E8F41F89138}"/>
              </a:ext>
            </a:extLst>
          </p:cNvPr>
          <p:cNvSpPr txBox="1"/>
          <p:nvPr/>
        </p:nvSpPr>
        <p:spPr>
          <a:xfrm>
            <a:off x="4192294" y="5601439"/>
            <a:ext cx="4951706" cy="60107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8CBC67B9-60DD-34A7-86D5-64C54EC1173A}"/>
              </a:ext>
            </a:extLst>
          </p:cNvPr>
          <p:cNvSpPr txBox="1"/>
          <p:nvPr/>
        </p:nvSpPr>
        <p:spPr>
          <a:xfrm>
            <a:off x="4210050" y="6283472"/>
            <a:ext cx="4951706" cy="7833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2C6BC81-B333-16D0-32C3-5D742285B5F7}"/>
              </a:ext>
            </a:extLst>
          </p:cNvPr>
          <p:cNvSpPr txBox="1"/>
          <p:nvPr/>
        </p:nvSpPr>
        <p:spPr>
          <a:xfrm>
            <a:off x="6934200" y="4930479"/>
            <a:ext cx="9296400" cy="31019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H₅: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지난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최고가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L₅: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지난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최저가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현재가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당일 종가</a:t>
            </a: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B7DA65D-D457-2E7C-5DA5-29F98AF97F3E}"/>
              </a:ext>
            </a:extLst>
          </p:cNvPr>
          <p:cNvSpPr txBox="1"/>
          <p:nvPr/>
        </p:nvSpPr>
        <p:spPr>
          <a:xfrm>
            <a:off x="1447800" y="2948647"/>
            <a:ext cx="8229600" cy="5956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Stochastic</a:t>
            </a:r>
            <a:r>
              <a:rPr lang="ko-KR" alt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Oscillator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246E21FD-7D50-177B-B6D5-568EA024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20</a:t>
            </a:fld>
            <a:endParaRPr kumimoji="1" lang="ko-KR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160064D-6385-287C-CC3C-7E332C429A7A}"/>
              </a:ext>
            </a:extLst>
          </p:cNvPr>
          <p:cNvSpPr txBox="1"/>
          <p:nvPr/>
        </p:nvSpPr>
        <p:spPr>
          <a:xfrm>
            <a:off x="1447800" y="5356522"/>
            <a:ext cx="7391400" cy="13596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Stochastic Oscillator </a:t>
            </a: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계산</a:t>
            </a:r>
            <a:endParaRPr lang="en-US" altLang="ko-KR" sz="3200" b="1" dirty="0">
              <a:solidFill>
                <a:schemeClr val="accent1">
                  <a:lumMod val="75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%K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L₅) /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H₅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L₅)</a:t>
            </a:r>
            <a:endParaRPr lang="en-US" altLang="ko-KR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50000"/>
              </a:lnSpc>
            </a:pPr>
            <a:b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en" altLang="ko-KR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C16FD810-E5BF-1629-4D12-46E227D2EACC}"/>
              </a:ext>
            </a:extLst>
          </p:cNvPr>
          <p:cNvSpPr txBox="1"/>
          <p:nvPr/>
        </p:nvSpPr>
        <p:spPr>
          <a:xfrm>
            <a:off x="1518424" y="8084873"/>
            <a:ext cx="7391400" cy="5476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endParaRPr lang="en" altLang="ko-KR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%D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%K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</a:t>
            </a:r>
            <a:r>
              <a:rPr lang="en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SMA</a:t>
            </a:r>
            <a:endParaRPr lang="en-US" altLang="ko-KR" sz="32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</a:pPr>
            <a:endParaRPr lang="en-US" altLang="ko-KR" sz="32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50000"/>
              </a:lnSpc>
            </a:pPr>
            <a:b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en" altLang="ko-KR" sz="3200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6A99B8DC-6443-9F06-67A8-81C5BBE27766}"/>
              </a:ext>
            </a:extLst>
          </p:cNvPr>
          <p:cNvSpPr txBox="1"/>
          <p:nvPr/>
        </p:nvSpPr>
        <p:spPr>
          <a:xfrm>
            <a:off x="6932341" y="7868812"/>
            <a:ext cx="7391400" cy="5476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%D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계산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K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 단순이동평균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SMA)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마지막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K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값 평균</a:t>
            </a:r>
          </a:p>
        </p:txBody>
      </p:sp>
    </p:spTree>
    <p:extLst>
      <p:ext uri="{BB962C8B-B14F-4D97-AF65-F5344CB8AC3E}">
        <p14:creationId xmlns:p14="http://schemas.microsoft.com/office/powerpoint/2010/main" val="168129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8575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8B7DA65D-D457-2E7C-5DA5-29F98AF97F3E}"/>
              </a:ext>
            </a:extLst>
          </p:cNvPr>
          <p:cNvSpPr txBox="1"/>
          <p:nvPr/>
        </p:nvSpPr>
        <p:spPr>
          <a:xfrm>
            <a:off x="1447800" y="3022600"/>
            <a:ext cx="8229600" cy="5956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129398-BE18-B175-97A4-E25FBCA63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68701"/>
            <a:ext cx="10572750" cy="6197600"/>
          </a:xfrm>
          <a:prstGeom prst="rect">
            <a:avLst/>
          </a:prstGeom>
        </p:spPr>
      </p:pic>
      <p:sp>
        <p:nvSpPr>
          <p:cNvPr id="27" name="TextBox 7">
            <a:extLst>
              <a:ext uri="{FF2B5EF4-FFF2-40B4-BE49-F238E27FC236}">
                <a16:creationId xmlns:a16="http://schemas.microsoft.com/office/drawing/2014/main" id="{0CEA62B3-71DF-88E4-929E-5E5EACB056B9}"/>
              </a:ext>
            </a:extLst>
          </p:cNvPr>
          <p:cNvSpPr txBox="1"/>
          <p:nvPr/>
        </p:nvSpPr>
        <p:spPr>
          <a:xfrm>
            <a:off x="1447800" y="2966085"/>
            <a:ext cx="8229600" cy="59563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Stochastic</a:t>
            </a:r>
            <a:r>
              <a:rPr lang="ko-KR" alt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Oscillator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CEB6C9E3-E1B0-E997-46AD-C23FEF639E62}"/>
              </a:ext>
            </a:extLst>
          </p:cNvPr>
          <p:cNvSpPr txBox="1"/>
          <p:nvPr/>
        </p:nvSpPr>
        <p:spPr>
          <a:xfrm>
            <a:off x="12507546" y="4000500"/>
            <a:ext cx="5247054" cy="19494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매수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이하로 내려갔다가 상승할 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K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선을 </a:t>
            </a:r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아래에서 위로 돌파 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골든 크로스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lang="ko-KR" altLang="en-US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50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 상위 유지</a:t>
            </a:r>
          </a:p>
          <a:p>
            <a:br>
              <a:rPr lang="ko-KR" altLang="en-US" sz="2400" dirty="0"/>
            </a:br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A94BF469-7DB4-4662-A7EF-6C886CE6CF1A}"/>
              </a:ext>
            </a:extLst>
          </p:cNvPr>
          <p:cNvSpPr txBox="1"/>
          <p:nvPr/>
        </p:nvSpPr>
        <p:spPr>
          <a:xfrm>
            <a:off x="12507546" y="5684520"/>
            <a:ext cx="5247054" cy="23317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매도 신호</a:t>
            </a:r>
            <a:endParaRPr lang="en-US" altLang="ko-KR" sz="2800" b="1" i="0" dirty="0">
              <a:solidFill>
                <a:schemeClr val="tx2">
                  <a:lumMod val="60000"/>
                  <a:lumOff val="4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80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이상 올라갔다가 하락할 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K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%</a:t>
            </a:r>
            <a:r>
              <a:rPr lang="en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선을 </a:t>
            </a:r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위에서 아래로 돌파 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ko-KR" altLang="en-US" sz="24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데드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크로스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50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 하위 유지</a:t>
            </a:r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5CA841-98E0-D27A-9486-DB2586EAA9A4}"/>
              </a:ext>
            </a:extLst>
          </p:cNvPr>
          <p:cNvSpPr/>
          <p:nvPr/>
        </p:nvSpPr>
        <p:spPr>
          <a:xfrm>
            <a:off x="12268200" y="3568700"/>
            <a:ext cx="5740400" cy="6197600"/>
          </a:xfrm>
          <a:prstGeom prst="rect">
            <a:avLst/>
          </a:prstGeom>
          <a:noFill/>
          <a:ln w="666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EBFFF0EA-07F2-55E4-2ABD-3D4B0B3C7B92}"/>
              </a:ext>
            </a:extLst>
          </p:cNvPr>
          <p:cNvSpPr txBox="1"/>
          <p:nvPr/>
        </p:nvSpPr>
        <p:spPr>
          <a:xfrm>
            <a:off x="12507546" y="7598584"/>
            <a:ext cx="5278804" cy="2167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2800" b="1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과매수</a:t>
            </a:r>
            <a:r>
              <a:rPr lang="en-US" altLang="ko-KR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2800" b="1" i="0" dirty="0" err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과매도</a:t>
            </a:r>
            <a:r>
              <a:rPr lang="ko-KR" altLang="en-US" sz="2800" b="1" i="0" dirty="0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상태 판단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0~100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사이 값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이하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24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과매도</a:t>
            </a:r>
            <a:endParaRPr lang="ko-KR" altLang="en-US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80 </a:t>
            </a: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이상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24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과매수</a:t>
            </a:r>
            <a:endParaRPr lang="ko-KR" altLang="en-US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A68BEF49-E86B-A947-9EE9-2914DAF03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258300"/>
            <a:ext cx="2133600" cy="1447800"/>
          </a:xfrm>
        </p:spPr>
        <p:txBody>
          <a:bodyPr/>
          <a:lstStyle/>
          <a:p>
            <a:fld id="{85EAFA6B-DECE-024B-ADD1-6C00A9FD2CCB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0977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44575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파생 컬럼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78AAE32-2ECC-1222-7D9E-00C81B1D1A2A}"/>
              </a:ext>
            </a:extLst>
          </p:cNvPr>
          <p:cNvSpPr txBox="1"/>
          <p:nvPr/>
        </p:nvSpPr>
        <p:spPr>
          <a:xfrm>
            <a:off x="1447800" y="7053326"/>
            <a:ext cx="11125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40E7ACC3-4025-AECF-5228-28E6C0A65FF3}"/>
              </a:ext>
            </a:extLst>
          </p:cNvPr>
          <p:cNvSpPr txBox="1"/>
          <p:nvPr/>
        </p:nvSpPr>
        <p:spPr>
          <a:xfrm>
            <a:off x="1447800" y="3467100"/>
            <a:ext cx="10287000" cy="12240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600" b="1" dirty="0" err="1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결측치</a:t>
            </a: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발생 원인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1A27A51-4547-3E07-EFF1-E8F618D97842}"/>
              </a:ext>
            </a:extLst>
          </p:cNvPr>
          <p:cNvSpPr txBox="1"/>
          <p:nvPr/>
        </p:nvSpPr>
        <p:spPr>
          <a:xfrm>
            <a:off x="1447800" y="3022599"/>
            <a:ext cx="8229600" cy="5719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600" b="1" u="none" strike="noStrike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이동 평균 계산의 데이터 결측 문제</a:t>
            </a:r>
            <a:endParaRPr lang="en-US" sz="3600" b="1" u="none" strike="noStrike" dirty="0">
              <a:solidFill>
                <a:schemeClr val="accent1">
                  <a:lumMod val="75000"/>
                </a:schemeClr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AE7DB6FD-D918-EDFD-2959-3BC2CEE48C36}"/>
              </a:ext>
            </a:extLst>
          </p:cNvPr>
          <p:cNvSpPr txBox="1"/>
          <p:nvPr/>
        </p:nvSpPr>
        <p:spPr>
          <a:xfrm>
            <a:off x="1424353" y="4691125"/>
            <a:ext cx="14387147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시계열 데이터의 시간순 이동 평균 계산</a:t>
            </a:r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-&gt;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이동 평균 </a:t>
            </a:r>
            <a:endParaRPr lang="en-US" altLang="ko-KR" sz="3200" b="1" i="0" dirty="0"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algn="l"/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-&gt;</a:t>
            </a:r>
            <a:r>
              <a:rPr lang="ko-KR" altLang="en-US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계산의 데이터 공백 현상 발생</a:t>
            </a:r>
          </a:p>
          <a:p>
            <a:pPr algn="l"/>
            <a:endParaRPr lang="ko-KR" altLang="en-US" sz="3200" b="1" i="0" dirty="0">
              <a:effectLst/>
              <a:latin typeface="__fkGroteskNeue_598ab8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303AA499-D67A-892C-B36B-4BAC51EEF364}"/>
              </a:ext>
            </a:extLst>
          </p:cNvPr>
          <p:cNvSpPr txBox="1"/>
          <p:nvPr/>
        </p:nvSpPr>
        <p:spPr>
          <a:xfrm>
            <a:off x="1447800" y="5595875"/>
            <a:ext cx="14882448" cy="12240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en-US" altLang="ko-KR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Ex)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5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일 이동 평균의 경우</a:t>
            </a:r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-&gt;1~4</a:t>
            </a:r>
            <a:r>
              <a:rPr lang="ko-KR" altLang="en-US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일 데이터 </a:t>
            </a:r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-&gt;</a:t>
            </a:r>
            <a:r>
              <a:rPr lang="ko-KR" altLang="en-US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3200" b="1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결측치</a:t>
            </a:r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</a:t>
            </a:r>
            <a:r>
              <a:rPr lang="ko-KR" altLang="en-US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en-US" altLang="ko-KR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5</a:t>
            </a:r>
            <a:r>
              <a:rPr lang="ko-KR" altLang="en-US" sz="3200" b="1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일째 데이터부터 정산 계산</a:t>
            </a:r>
            <a:endParaRPr lang="ko-KR" altLang="en-US" sz="3200" b="1" i="0" dirty="0">
              <a:effectLst/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E9DC3D66-23C8-2E34-A19B-41A2469D00F9}"/>
              </a:ext>
            </a:extLst>
          </p:cNvPr>
          <p:cNvSpPr txBox="1"/>
          <p:nvPr/>
        </p:nvSpPr>
        <p:spPr>
          <a:xfrm>
            <a:off x="1447800" y="6738875"/>
            <a:ext cx="2743200" cy="8811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해결 방법</a:t>
            </a:r>
            <a:endParaRPr lang="en-US" altLang="ko-KR" sz="3600" b="1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D90B5EF-4F8D-4581-E227-606B59008BBC}"/>
              </a:ext>
            </a:extLst>
          </p:cNvPr>
          <p:cNvSpPr txBox="1"/>
          <p:nvPr/>
        </p:nvSpPr>
        <p:spPr>
          <a:xfrm>
            <a:off x="1458686" y="7523969"/>
            <a:ext cx="9029700" cy="64501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r>
              <a:rPr lang="ko-KR" altLang="en-US" sz="3200" b="1" i="0" dirty="0" err="1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결측치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데이터 삭제 </a:t>
            </a:r>
            <a:r>
              <a:rPr lang="en-US" altLang="ko-KR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-&gt;</a:t>
            </a:r>
            <a:r>
              <a:rPr lang="ko-KR" altLang="en-US" sz="3200" b="1" i="0" dirty="0">
                <a:effectLst/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완전한 이동평균 확보</a:t>
            </a: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5104D84D-6C0A-D0B0-21AD-FE9ADF0B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7058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종속변수 설정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600200" y="3837276"/>
            <a:ext cx="5366238" cy="18971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목표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다음날 주가 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 예측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1(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), 0(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이진 분류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78AAE32-2ECC-1222-7D9E-00C81B1D1A2A}"/>
              </a:ext>
            </a:extLst>
          </p:cNvPr>
          <p:cNvSpPr txBox="1"/>
          <p:nvPr/>
        </p:nvSpPr>
        <p:spPr>
          <a:xfrm>
            <a:off x="1641231" y="5875607"/>
            <a:ext cx="5562600" cy="189712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3200" b="1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처리 방법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현재 종가 </a:t>
            </a: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vs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다음날 종가 비교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 시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1,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 시 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 </a:t>
            </a:r>
            <a:r>
              <a:rPr lang="ko-KR" altLang="en-US" sz="32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라벨링</a:t>
            </a:r>
            <a:endParaRPr lang="ko-KR" altLang="en-US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9EFE7854-6185-DD93-07B7-234C6B5F6139}"/>
              </a:ext>
            </a:extLst>
          </p:cNvPr>
          <p:cNvSpPr txBox="1"/>
          <p:nvPr/>
        </p:nvSpPr>
        <p:spPr>
          <a:xfrm>
            <a:off x="1506415" y="2725088"/>
            <a:ext cx="6887307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6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 방향성 예측 </a:t>
            </a:r>
            <a:r>
              <a:rPr lang="en-US" altLang="ko-KR" sz="36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lang="ko-KR" altLang="en-US" sz="36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이진 분류 모델</a:t>
            </a:r>
            <a:endParaRPr lang="en-US" sz="36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1116AA-FAA6-3444-54FA-99DBFDABC4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1" t="2506" r="2997" b="5235"/>
          <a:stretch/>
        </p:blipFill>
        <p:spPr>
          <a:xfrm>
            <a:off x="8741980" y="2819400"/>
            <a:ext cx="8943258" cy="712470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12C7D509-8052-7123-72E5-68E6688E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4931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96F4B-0F2D-67B6-4EE6-D90F3384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E3B24D4-3847-07FF-B837-42E72A7E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9F02890-C7F8-A8A8-E78B-73D2106F6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DE0ED31-942C-DB57-C7B4-01B8F00B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D1B143EF-031F-D41A-C6CD-04C33EDF526F}"/>
              </a:ext>
            </a:extLst>
          </p:cNvPr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D9E90A4E-4813-7392-3C21-E2B2EA69A114}"/>
              </a:ext>
            </a:extLst>
          </p:cNvPr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독립변수 선택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FD246CD-2C9D-91BF-8C26-D5EBB5F4DE87}"/>
              </a:ext>
            </a:extLst>
          </p:cNvPr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6587ECD0-33AB-5531-23EC-A9F16162D44B}"/>
              </a:ext>
            </a:extLst>
          </p:cNvPr>
          <p:cNvSpPr txBox="1"/>
          <p:nvPr/>
        </p:nvSpPr>
        <p:spPr>
          <a:xfrm>
            <a:off x="9705975" y="3467100"/>
            <a:ext cx="8545739" cy="515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u="none" strike="noStrike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상승</a:t>
            </a:r>
            <a:r>
              <a:rPr lang="en-US" altLang="ko-KR" sz="3200" u="none" strike="noStrike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3200" u="none" strike="noStrike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하락에 따른 거래량 분포가 균일하여 거래량 변수는 제외</a:t>
            </a:r>
            <a:endParaRPr lang="en-US" altLang="ko-KR" sz="3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lvl="0" algn="l">
              <a:lnSpc>
                <a:spcPct val="113710"/>
              </a:lnSpc>
            </a:pPr>
            <a:endParaRPr lang="en-US" sz="3200" u="none" strike="noStrike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marL="457200" lvl="0" indent="-457200" algn="l">
              <a:lnSpc>
                <a:spcPct val="113710"/>
              </a:lnSpc>
              <a:buFont typeface="Wingdings" pitchFamily="2" charset="2"/>
              <a:buChar char="è"/>
            </a:pP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이상치 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: 2017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년 말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2018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년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초</a:t>
            </a:r>
            <a:endParaRPr lang="en-US" altLang="ko-KR" sz="3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   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(</a:t>
            </a:r>
            <a:r>
              <a:rPr lang="ko-KR" altLang="en-US" sz="3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비트코인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거래가 가장 활발했던 연도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)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</a:t>
            </a:r>
            <a:endParaRPr lang="en-US" sz="3000" u="none" strike="noStrike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A28F82-4FBB-8830-09B2-21A705223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75" y="2800350"/>
            <a:ext cx="9356725" cy="6826250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EAEE620D-51A9-A5A7-4FCE-9256F1C50FCE}"/>
              </a:ext>
            </a:extLst>
          </p:cNvPr>
          <p:cNvSpPr/>
          <p:nvPr/>
        </p:nvSpPr>
        <p:spPr>
          <a:xfrm>
            <a:off x="2476500" y="3943350"/>
            <a:ext cx="1905000" cy="107315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D4E458C-7B54-A4C9-8A1F-CDE50741EFC6}"/>
              </a:ext>
            </a:extLst>
          </p:cNvPr>
          <p:cNvSpPr/>
          <p:nvPr/>
        </p:nvSpPr>
        <p:spPr>
          <a:xfrm>
            <a:off x="7315200" y="3263900"/>
            <a:ext cx="457200" cy="546100"/>
          </a:xfrm>
          <a:prstGeom prst="ellipse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45382069-DAD9-B930-BEA3-354E3CA5B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9604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독립변수 선택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0C0F60D-BDAB-E30C-5DDD-454AE5679200}"/>
              </a:ext>
            </a:extLst>
          </p:cNvPr>
          <p:cNvSpPr txBox="1"/>
          <p:nvPr/>
        </p:nvSpPr>
        <p:spPr>
          <a:xfrm>
            <a:off x="10896600" y="3563038"/>
            <a:ext cx="6882384" cy="28504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기존 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4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가지 컬럼 외 다양한 가격정보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이동평균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3200" dirty="0" err="1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볼린저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 밴드</a:t>
            </a: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, 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모멘텀 지표를 포함하여 가격 변동을 예측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2AD521-8958-DFB1-DB3F-DFFE6845C62C}"/>
              </a:ext>
            </a:extLst>
          </p:cNvPr>
          <p:cNvSpPr txBox="1"/>
          <p:nvPr/>
        </p:nvSpPr>
        <p:spPr>
          <a:xfrm>
            <a:off x="10896600" y="6210300"/>
            <a:ext cx="7772400" cy="189361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-&gt; </a:t>
            </a: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가격의 움직임에 대한 다양한 패턴을 학습하고 미래 가격 변동을 예측하는데 </a:t>
            </a:r>
            <a:endParaRPr lang="en-US" altLang="ko-KR" sz="3200" dirty="0"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7"/>
                <a:ea typeface="Gmarket Sans TTF Medium" panose="02000000000000000000" pitchFamily="2" charset="-127"/>
              </a:rPr>
              <a:t>더 좋은 성능이 될 것이라고 예상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7"/>
              <a:ea typeface="Gmarket Sans TTF Medium" panose="02000000000000000000" pitchFamily="2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8002758-F6DB-95E4-7FE6-D7DBAF46B7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593140"/>
              </p:ext>
            </p:extLst>
          </p:nvPr>
        </p:nvGraphicFramePr>
        <p:xfrm>
          <a:off x="1218184" y="2819400"/>
          <a:ext cx="9448800" cy="7194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9600">
                  <a:extLst>
                    <a:ext uri="{9D8B030D-6E8A-4147-A177-3AD203B41FA5}">
                      <a16:colId xmlns:a16="http://schemas.microsoft.com/office/drawing/2014/main" val="2812501949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2282859662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1505111021"/>
                    </a:ext>
                  </a:extLst>
                </a:gridCol>
              </a:tblGrid>
              <a:tr h="443868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0" dirty="0" err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변수명</a:t>
                      </a:r>
                      <a:endParaRPr lang="ko-KR" altLang="en-US" b="0" dirty="0"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338065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opening_price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시가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기본 가격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888156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high_price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고가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기본 가격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93429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low_price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저가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기본 가격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2005065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closing_price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종가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기본 가격 데이터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9926027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wma_5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5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일 가중이동평균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이동평균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728454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middle_band</a:t>
                      </a:r>
                      <a:endParaRPr lang="en" b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볼린저</a:t>
                      </a:r>
                      <a:r>
                        <a:rPr lang="ko-KR" altLang="en-US" b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밴드 중심선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변동성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761064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upper_band</a:t>
                      </a:r>
                      <a:endParaRPr lang="en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볼린저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밴드 </a:t>
                      </a:r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상단선</a:t>
                      </a:r>
                      <a:endParaRPr lang="ko-KR" altLang="en-US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변동성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705754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lower_band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볼린저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밴드 </a:t>
                      </a:r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하단선</a:t>
                      </a:r>
                      <a:endParaRPr lang="ko-KR" altLang="en-US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변동성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909956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%B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볼린저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밴드 위치 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변동성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216472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bandwidth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볼린저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밴드 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변동성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799491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rsi_9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9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일 상대강도지수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모멘텀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0553282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macd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MACD 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추세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7816449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macd_signal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MACD </a:t>
                      </a:r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신호선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추세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493797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%K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스토캐스틱 </a:t>
                      </a:r>
                      <a:r>
                        <a:rPr lang="en-US" altLang="ko-KR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%</a:t>
                      </a:r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K</a:t>
                      </a:r>
                      <a:r>
                        <a:rPr lang="ko-KR" altLang="en-US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모멘텀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30332"/>
                  </a:ext>
                </a:extLst>
              </a:tr>
              <a:tr h="45003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%D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스토캐스틱 </a:t>
                      </a:r>
                      <a:r>
                        <a:rPr lang="en-US" altLang="ko-KR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%</a:t>
                      </a:r>
                      <a:r>
                        <a:rPr lang="en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D</a:t>
                      </a:r>
                      <a:r>
                        <a:rPr lang="ko-KR" altLang="en-US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모멘텀 지표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4245586"/>
                  </a:ext>
                </a:extLst>
              </a:tr>
            </a:tbl>
          </a:graphicData>
        </a:graphic>
      </p:graphicFrame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8C267500-1318-8DFA-539A-33D90C3681A5}"/>
              </a:ext>
            </a:extLst>
          </p:cNvPr>
          <p:cNvCxnSpPr>
            <a:cxnSpLocks/>
          </p:cNvCxnSpPr>
          <p:nvPr/>
        </p:nvCxnSpPr>
        <p:spPr>
          <a:xfrm>
            <a:off x="1003300" y="5067300"/>
            <a:ext cx="98933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1EE4BEE-9B13-0921-7C47-EF3FDEB7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48200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5926-58CC-1876-5E28-89189E927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CC66FE-681A-0AEF-1EB1-55A22658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F74657-7C46-4DEA-5F4F-7B1749B4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BA1FC8-52B3-0683-B31D-376DF961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7CF0EDC-DCFE-FDD2-CADC-6FDF991D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352800"/>
            <a:ext cx="7696200" cy="26797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20555F-9B79-AA32-F188-C98943CC99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600200" y="4305300"/>
            <a:ext cx="5549900" cy="254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5741BB8-C175-C3AF-E256-7B0E0ED2B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700" y="6426200"/>
            <a:ext cx="7708900" cy="2679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29D6FF2-35C6-888E-3C7A-D7EB6FD614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100" y="3352800"/>
            <a:ext cx="7670800" cy="2679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F83D728-9FD4-2E2D-C1A9-1C6F525F00D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0000"/>
          </a:blip>
          <a:stretch>
            <a:fillRect/>
          </a:stretch>
        </p:blipFill>
        <p:spPr>
          <a:xfrm>
            <a:off x="11150600" y="4305300"/>
            <a:ext cx="5549900" cy="127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DC656C22-09EC-1FC6-EB40-EAF8969FD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6100" y="6426200"/>
            <a:ext cx="7670800" cy="26797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B8505E6-B513-A40B-7F3A-3961E1693D5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1159671" y="7396843"/>
            <a:ext cx="5549900" cy="254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D2F7D4D-DA64-0F43-7E43-91EE6FC2AA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6270" y="5367563"/>
            <a:ext cx="2117274" cy="2117274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07E6FB01-B8B4-BC06-05E3-766118C18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30000"/>
          </a:blip>
          <a:stretch>
            <a:fillRect/>
          </a:stretch>
        </p:blipFill>
        <p:spPr>
          <a:xfrm>
            <a:off x="1614714" y="7454900"/>
            <a:ext cx="5549900" cy="254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B3D140A-8A96-10AF-F9F9-29DD26CAB24F}"/>
              </a:ext>
            </a:extLst>
          </p:cNvPr>
          <p:cNvSpPr txBox="1"/>
          <p:nvPr/>
        </p:nvSpPr>
        <p:spPr>
          <a:xfrm>
            <a:off x="7372350" y="6032500"/>
            <a:ext cx="354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400" u="none" strike="noStrike" dirty="0">
                <a:solidFill>
                  <a:srgbClr val="FFFFFF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선택</a:t>
            </a:r>
            <a:endParaRPr lang="en-US" sz="3400" u="none" strike="noStrike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FB285D3-E46B-4E2D-D782-7F5BCC0B7CF5}"/>
              </a:ext>
            </a:extLst>
          </p:cNvPr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모델링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FD241E2-7BAC-37A2-14DA-9FB3166495D1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4160CEA-E51D-CA14-4D52-AB9192D3BC0D}"/>
              </a:ext>
            </a:extLst>
          </p:cNvPr>
          <p:cNvSpPr txBox="1"/>
          <p:nvPr/>
        </p:nvSpPr>
        <p:spPr>
          <a:xfrm>
            <a:off x="1600200" y="3708400"/>
            <a:ext cx="383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DNN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F5B8399-D440-02C8-D13D-B3665E955850}"/>
              </a:ext>
            </a:extLst>
          </p:cNvPr>
          <p:cNvSpPr txBox="1"/>
          <p:nvPr/>
        </p:nvSpPr>
        <p:spPr>
          <a:xfrm>
            <a:off x="9938657" y="5087256"/>
            <a:ext cx="6816271" cy="106680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RNN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한 종류로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장기 의존성 문제를 해결하기 위해 고안됨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 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RNN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보다 더 긴 시퀀스를 학습할 수 있음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시계열 데이터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자연어 처리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 인식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주가 예측에 사용</a:t>
            </a: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07D3423-48D6-AFC3-C987-2EC98B507DF8}"/>
              </a:ext>
            </a:extLst>
          </p:cNvPr>
          <p:cNvSpPr txBox="1"/>
          <p:nvPr/>
        </p:nvSpPr>
        <p:spPr>
          <a:xfrm>
            <a:off x="1614714" y="7656285"/>
            <a:ext cx="7237187" cy="18433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이전 타임스텝의 출력을 현재 타임스텝 입력으로 다시 사용하는 재귀적 구조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시계열 데이터 예측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자연어 처리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 데이터 처리에 활용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장기의존성 문제</a:t>
            </a: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BF06B9B-3013-D19E-7AC7-1B07D26B057C}"/>
              </a:ext>
            </a:extLst>
          </p:cNvPr>
          <p:cNvSpPr txBox="1"/>
          <p:nvPr/>
        </p:nvSpPr>
        <p:spPr>
          <a:xfrm>
            <a:off x="10303328" y="8039100"/>
            <a:ext cx="64516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RNN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확장으로</a:t>
            </a:r>
            <a:r>
              <a:rPr lang="en-US" altLang="ko-KR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데이터를 양방향으로 처리</a:t>
            </a:r>
            <a:endParaRPr lang="en-US" altLang="ko-KR" sz="1900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u="none" strike="noStrike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자연어 처리에서 문맥 정보를 더 풍부하게 활용</a:t>
            </a:r>
            <a:endParaRPr lang="en-US" altLang="ko-KR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문장이나 시간적 데이터에서 앞뒤 문맥이 중요한 경우 효과적</a:t>
            </a:r>
            <a:endParaRPr lang="en-US" altLang="ko-KR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 algn="r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E8AFBE87-9BFD-D64A-B72C-21ED22EFF3A5}"/>
              </a:ext>
            </a:extLst>
          </p:cNvPr>
          <p:cNvSpPr txBox="1"/>
          <p:nvPr/>
        </p:nvSpPr>
        <p:spPr>
          <a:xfrm>
            <a:off x="12865100" y="6787243"/>
            <a:ext cx="3835400" cy="60415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Bidirectional</a:t>
            </a:r>
            <a:r>
              <a:rPr lang="en-US" sz="30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RNN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07BBD3-CCB4-3FD7-0FD4-CC0D4234EF31}"/>
              </a:ext>
            </a:extLst>
          </p:cNvPr>
          <p:cNvSpPr txBox="1"/>
          <p:nvPr/>
        </p:nvSpPr>
        <p:spPr>
          <a:xfrm>
            <a:off x="12852400" y="3708400"/>
            <a:ext cx="383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LSTM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CA62184C-D1DB-70A4-2BB9-9BD5C5A868D9}"/>
              </a:ext>
            </a:extLst>
          </p:cNvPr>
          <p:cNvSpPr txBox="1"/>
          <p:nvPr/>
        </p:nvSpPr>
        <p:spPr>
          <a:xfrm>
            <a:off x="1617435" y="4191001"/>
            <a:ext cx="6451600" cy="20864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 개의 레이어로 구성된 인공 신경망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sz="19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입력층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은닉층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출력층으로 나뉘며 은닉층이 깊은 구조를 가짐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정형데이터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이미지 분류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음성 인식 등 다양한 분야에 사용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레이어 별로 활성화 함수와 가중치를 통해 비선형성을 학습</a:t>
            </a:r>
            <a:r>
              <a:rPr lang="en-US" altLang="ko-KR" sz="19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 algn="l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sz="190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970053FD-AEC8-4AD4-9D16-9A082765F344}"/>
              </a:ext>
            </a:extLst>
          </p:cNvPr>
          <p:cNvSpPr txBox="1"/>
          <p:nvPr/>
        </p:nvSpPr>
        <p:spPr>
          <a:xfrm>
            <a:off x="1600200" y="6858000"/>
            <a:ext cx="38354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RNN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슬라이드 번호 개체 틀 27">
            <a:extLst>
              <a:ext uri="{FF2B5EF4-FFF2-40B4-BE49-F238E27FC236}">
                <a16:creationId xmlns:a16="http://schemas.microsoft.com/office/drawing/2014/main" id="{6CDD57B3-C7CB-1B21-3177-B591F9DD9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3504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048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모델링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51AC5C0-89DA-FAC7-9EBA-68EA9B4923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68848"/>
              </p:ext>
            </p:extLst>
          </p:nvPr>
        </p:nvGraphicFramePr>
        <p:xfrm>
          <a:off x="7904682" y="2968171"/>
          <a:ext cx="9228559" cy="6785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739">
                  <a:extLst>
                    <a:ext uri="{9D8B030D-6E8A-4147-A177-3AD203B41FA5}">
                      <a16:colId xmlns:a16="http://schemas.microsoft.com/office/drawing/2014/main" val="23899736"/>
                    </a:ext>
                  </a:extLst>
                </a:gridCol>
                <a:gridCol w="2025705">
                  <a:extLst>
                    <a:ext uri="{9D8B030D-6E8A-4147-A177-3AD203B41FA5}">
                      <a16:colId xmlns:a16="http://schemas.microsoft.com/office/drawing/2014/main" val="3092363875"/>
                    </a:ext>
                  </a:extLst>
                </a:gridCol>
                <a:gridCol w="2025705">
                  <a:extLst>
                    <a:ext uri="{9D8B030D-6E8A-4147-A177-3AD203B41FA5}">
                      <a16:colId xmlns:a16="http://schemas.microsoft.com/office/drawing/2014/main" val="1521818020"/>
                    </a:ext>
                  </a:extLst>
                </a:gridCol>
                <a:gridCol w="2025705">
                  <a:extLst>
                    <a:ext uri="{9D8B030D-6E8A-4147-A177-3AD203B41FA5}">
                      <a16:colId xmlns:a16="http://schemas.microsoft.com/office/drawing/2014/main" val="3884882424"/>
                    </a:ext>
                  </a:extLst>
                </a:gridCol>
                <a:gridCol w="2025705">
                  <a:extLst>
                    <a:ext uri="{9D8B030D-6E8A-4147-A177-3AD203B41FA5}">
                      <a16:colId xmlns:a16="http://schemas.microsoft.com/office/drawing/2014/main" val="396021930"/>
                    </a:ext>
                  </a:extLst>
                </a:gridCol>
              </a:tblGrid>
              <a:tr h="561910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06912"/>
                  </a:ext>
                </a:extLst>
              </a:tr>
              <a:tr h="15558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DNN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0.8153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0.9242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0.7176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0.8079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63285"/>
                  </a:ext>
                </a:extLst>
              </a:tr>
              <a:tr h="15558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0.5102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0.5542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0.5610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341291"/>
                  </a:ext>
                </a:extLst>
              </a:tr>
              <a:tr h="15558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LSTM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0.7105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4768548"/>
                  </a:ext>
                </a:extLst>
              </a:tr>
              <a:tr h="1555895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B-RNN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0.5333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0.5496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0.8675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0.6729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66551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D9149C-F71D-CB2B-A839-28911FA1B033}"/>
              </a:ext>
            </a:extLst>
          </p:cNvPr>
          <p:cNvSpPr/>
          <p:nvPr/>
        </p:nvSpPr>
        <p:spPr>
          <a:xfrm>
            <a:off x="7904682" y="3543300"/>
            <a:ext cx="9228561" cy="16002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1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8FD356A4-E3C9-5A33-1F05-8D8C90B39AD7}"/>
              </a:ext>
            </a:extLst>
          </p:cNvPr>
          <p:cNvSpPr txBox="1"/>
          <p:nvPr/>
        </p:nvSpPr>
        <p:spPr>
          <a:xfrm>
            <a:off x="476794" y="3429000"/>
            <a:ext cx="3038856" cy="7904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3710"/>
              </a:lnSpc>
            </a:pPr>
            <a:r>
              <a:rPr lang="ko-KR" altLang="en-US" sz="32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데이터셋 분할</a:t>
            </a:r>
            <a:endParaRPr lang="en-US" altLang="ko-KR" sz="32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F760DB5B-E6C6-17C2-2CA7-3DD938713DE4}"/>
              </a:ext>
            </a:extLst>
          </p:cNvPr>
          <p:cNvSpPr txBox="1"/>
          <p:nvPr/>
        </p:nvSpPr>
        <p:spPr>
          <a:xfrm>
            <a:off x="587676" y="4306894"/>
            <a:ext cx="685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학습 및 테스트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~2024-6-30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AFB6E93E-9890-C24B-CADA-3BEE3E322C6A}"/>
              </a:ext>
            </a:extLst>
          </p:cNvPr>
          <p:cNvSpPr txBox="1"/>
          <p:nvPr/>
        </p:nvSpPr>
        <p:spPr>
          <a:xfrm>
            <a:off x="578532" y="4985887"/>
            <a:ext cx="68580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검증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2024-7-1 ~ 2024-12-4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8037BBD9-8D4D-BD8F-9997-215412FDF904}"/>
              </a:ext>
            </a:extLst>
          </p:cNvPr>
          <p:cNvSpPr txBox="1"/>
          <p:nvPr/>
        </p:nvSpPr>
        <p:spPr>
          <a:xfrm>
            <a:off x="578532" y="5712979"/>
            <a:ext cx="6964744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예측 적용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2024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 데이터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1F0850FB-1B29-DD4E-5D3A-31AACD12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992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모델링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140A554-19B8-19DD-D891-3865E666E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756048"/>
              </p:ext>
            </p:extLst>
          </p:nvPr>
        </p:nvGraphicFramePr>
        <p:xfrm>
          <a:off x="426357" y="2869324"/>
          <a:ext cx="10134600" cy="7229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238">
                  <a:extLst>
                    <a:ext uri="{9D8B030D-6E8A-4147-A177-3AD203B41FA5}">
                      <a16:colId xmlns:a16="http://schemas.microsoft.com/office/drawing/2014/main" val="1776691662"/>
                    </a:ext>
                  </a:extLst>
                </a:gridCol>
                <a:gridCol w="2183262">
                  <a:extLst>
                    <a:ext uri="{9D8B030D-6E8A-4147-A177-3AD203B41FA5}">
                      <a16:colId xmlns:a16="http://schemas.microsoft.com/office/drawing/2014/main" val="363772128"/>
                    </a:ext>
                  </a:extLst>
                </a:gridCol>
                <a:gridCol w="2733675">
                  <a:extLst>
                    <a:ext uri="{9D8B030D-6E8A-4147-A177-3AD203B41FA5}">
                      <a16:colId xmlns:a16="http://schemas.microsoft.com/office/drawing/2014/main" val="2265075781"/>
                    </a:ext>
                  </a:extLst>
                </a:gridCol>
                <a:gridCol w="3400425">
                  <a:extLst>
                    <a:ext uri="{9D8B030D-6E8A-4147-A177-3AD203B41FA5}">
                      <a16:colId xmlns:a16="http://schemas.microsoft.com/office/drawing/2014/main" val="958381637"/>
                    </a:ext>
                  </a:extLst>
                </a:gridCol>
              </a:tblGrid>
              <a:tr h="478034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i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설정값</a:t>
                      </a:r>
                      <a:endParaRPr lang="ko-KR" altLang="en-US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선택 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5543587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네트워크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은닉층</a:t>
                      </a:r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모델 복잡도 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546529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은닉층</a:t>
                      </a:r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노드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충분한 학습 용량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2301712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학습 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에포크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과적합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9403928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b="1" i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배치 사이즈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작은 데이터셋 고려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0737328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b="1" i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학습률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안정적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0137020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최적화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 err="1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옵티마이저</a:t>
                      </a:r>
                      <a:endParaRPr lang="ko-KR" altLang="en-US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Adam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효율적 학습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364369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b="1" i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손실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Cross-Entropy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이진 분류에 적합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90098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endParaRPr lang="ko-KR" altLang="en-US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활성화 함수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ReLU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기울기 소실 방지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842598"/>
                  </a:ext>
                </a:extLst>
              </a:tr>
              <a:tr h="750211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스케일링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1800" b="1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min-max scaler </a:t>
                      </a:r>
                      <a:endParaRPr lang="en" altLang="ko-KR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altLang="ko-KR" sz="1800" b="1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 </a:t>
                      </a:r>
                      <a:r>
                        <a:rPr lang="en-US" altLang="ko-KR" sz="1800" b="1" dirty="0"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0~1</a:t>
                      </a:r>
                      <a:endParaRPr lang="en" b="1" i="0" dirty="0">
                        <a:effectLst/>
                        <a:latin typeface="Gmarket Sans TTF Medium" panose="02000000000000000000" pitchFamily="2" charset="-128"/>
                        <a:ea typeface="Gmarket Sans TTF Medium" panose="02000000000000000000" pitchFamily="2" charset="-12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가격 데이터의 상대적 위치 파악 용이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6714499"/>
                  </a:ext>
                </a:extLst>
              </a:tr>
            </a:tbl>
          </a:graphicData>
        </a:graphic>
      </p:graphicFrame>
      <p:sp>
        <p:nvSpPr>
          <p:cNvPr id="6" name="TextBox 7">
            <a:extLst>
              <a:ext uri="{FF2B5EF4-FFF2-40B4-BE49-F238E27FC236}">
                <a16:creationId xmlns:a16="http://schemas.microsoft.com/office/drawing/2014/main" id="{15BD5BCB-0414-067D-DC28-B412DD03D114}"/>
              </a:ext>
            </a:extLst>
          </p:cNvPr>
          <p:cNvSpPr txBox="1"/>
          <p:nvPr/>
        </p:nvSpPr>
        <p:spPr>
          <a:xfrm>
            <a:off x="10695214" y="2873041"/>
            <a:ext cx="7581900" cy="31487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주요 특징</a:t>
            </a:r>
            <a:endParaRPr lang="en-US" altLang="ko-KR" sz="3200" b="1" i="0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과적합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방지를 위한 적절한 </a:t>
            </a:r>
            <a:r>
              <a:rPr lang="ko-KR" altLang="en-US" sz="32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에포크와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/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배치 사이즈 설정</a:t>
            </a: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Adam </a:t>
            </a:r>
            <a:r>
              <a:rPr lang="ko-KR" altLang="en-US" sz="32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옵티마이저로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학습 효율성 확보</a:t>
            </a: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" altLang="ko-KR" sz="3200" b="0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ReLU</a:t>
            </a:r>
            <a:r>
              <a:rPr lang="en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활성화 함수로 학습 안정성 향상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552C726-C019-56E6-1AEE-7F97EC487C15}"/>
              </a:ext>
            </a:extLst>
          </p:cNvPr>
          <p:cNvSpPr txBox="1"/>
          <p:nvPr/>
        </p:nvSpPr>
        <p:spPr>
          <a:xfrm>
            <a:off x="10695214" y="5270500"/>
            <a:ext cx="6990234" cy="444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설계 의도</a:t>
            </a:r>
            <a:endParaRPr lang="ko-KR" altLang="en-US" sz="3200" b="1" i="0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부족 문제 고려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1(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), 0(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이진 분류</a:t>
            </a: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과적합</a:t>
            </a:r>
            <a:r>
              <a:rPr lang="en-US" altLang="ko-KR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lang="ko-KR" altLang="en-US" sz="32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과소적합 균형 유지</a:t>
            </a:r>
          </a:p>
          <a:p>
            <a:endParaRPr lang="ko-KR" altLang="en-US" sz="3200" dirty="0">
              <a:effectLst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49F38EA7-B28A-E745-CB7A-33D87AB91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501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826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모델링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2E2D39-147E-F322-CB56-1BF56D7AC7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0"/>
          <a:stretch/>
        </p:blipFill>
        <p:spPr>
          <a:xfrm>
            <a:off x="5003800" y="2987328"/>
            <a:ext cx="8293100" cy="6710829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6C5888DF-04F3-C1EF-11CE-7DA5D2CFEB7A}"/>
              </a:ext>
            </a:extLst>
          </p:cNvPr>
          <p:cNvSpPr/>
          <p:nvPr/>
        </p:nvSpPr>
        <p:spPr>
          <a:xfrm>
            <a:off x="10668000" y="4273550"/>
            <a:ext cx="990600" cy="1066800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94CEA143-960D-EE18-37C9-8F9A51B6247B}"/>
              </a:ext>
            </a:extLst>
          </p:cNvPr>
          <p:cNvSpPr txBox="1"/>
          <p:nvPr/>
        </p:nvSpPr>
        <p:spPr>
          <a:xfrm>
            <a:off x="13308623" y="4165600"/>
            <a:ext cx="6008914" cy="17497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en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FP (False Positive)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(0),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예측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잘못된 상승 예측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손실 발생 구간</a:t>
            </a:r>
          </a:p>
          <a:p>
            <a:b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EB2CFF9-6161-37EA-2D12-F4AD77E0197A}"/>
              </a:ext>
            </a:extLst>
          </p:cNvPr>
          <p:cNvSpPr txBox="1"/>
          <p:nvPr/>
        </p:nvSpPr>
        <p:spPr>
          <a:xfrm>
            <a:off x="274027" y="3221680"/>
            <a:ext cx="5676900" cy="314874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TN (True Negative)</a:t>
            </a:r>
            <a:endParaRPr lang="en-US" altLang="ko-KR" sz="3200" b="1" i="0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(0),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예측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하락을 정확히 예측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매매 미실행으로 손실 회피</a:t>
            </a:r>
            <a:b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3DA8A42C-98B6-5364-92B0-CFB220314172}"/>
              </a:ext>
            </a:extLst>
          </p:cNvPr>
          <p:cNvSpPr txBox="1"/>
          <p:nvPr/>
        </p:nvSpPr>
        <p:spPr>
          <a:xfrm>
            <a:off x="13308623" y="6896100"/>
            <a:ext cx="6008914" cy="17497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en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TP (True Positive)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(1),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예측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상승을 정확히 예측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수익 발생 구간</a:t>
            </a:r>
            <a:b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786A5897-B945-C0ED-0260-76D498045354}"/>
              </a:ext>
            </a:extLst>
          </p:cNvPr>
          <p:cNvSpPr txBox="1"/>
          <p:nvPr/>
        </p:nvSpPr>
        <p:spPr>
          <a:xfrm>
            <a:off x="298450" y="6690754"/>
            <a:ext cx="6008914" cy="17497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en" altLang="ko-KR" sz="3200" b="1" dirty="0">
                <a:solidFill>
                  <a:schemeClr val="accent1">
                    <a:lumMod val="75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FN (False Negative)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(1),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예측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(0)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상승을 하락으로 잘못 예측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기회비용 발생 구간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4D11851D-1E59-5104-5C62-65B7F2D0D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878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299200"/>
            <a:ext cx="162179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732484" y="6837796"/>
            <a:ext cx="1320800" cy="114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3307111" y="5423886"/>
            <a:ext cx="1727200" cy="114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8414041" y="6855731"/>
            <a:ext cx="1320800" cy="114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11052721" y="5446333"/>
            <a:ext cx="1727200" cy="114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625839" y="6759648"/>
            <a:ext cx="231150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24~27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92653" y="7134660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사전기획</a:t>
            </a:r>
            <a:endParaRPr lang="ko-KR" sz="3600" b="1" i="0" u="none" strike="noStrike" spc="-2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562400" y="7715559"/>
            <a:ext cx="4112288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기획 및 주제선정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기획안 작성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530600" y="2008524"/>
            <a:ext cx="11226800" cy="990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7200" b="1" i="0" u="none" strike="noStrike" spc="-4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일정</a:t>
            </a:r>
            <a:endParaRPr lang="ko-KR" sz="7200" b="1" i="0" u="none" strike="noStrike" spc="-4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A5B1CE2-D8ED-EBC9-A5FB-FE240AFBA826}"/>
              </a:ext>
            </a:extLst>
          </p:cNvPr>
          <p:cNvSpPr txBox="1"/>
          <p:nvPr/>
        </p:nvSpPr>
        <p:spPr>
          <a:xfrm>
            <a:off x="205252" y="5721222"/>
            <a:ext cx="2146882" cy="739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12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</a:t>
            </a:r>
            <a:endParaRPr lang="ko-KR" sz="28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2" name="Picture 7">
            <a:extLst>
              <a:ext uri="{FF2B5EF4-FFF2-40B4-BE49-F238E27FC236}">
                <a16:creationId xmlns:a16="http://schemas.microsoft.com/office/drawing/2014/main" id="{42A017FD-15D1-5FB5-99D1-D0F4EFF7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13078470" y="6858102"/>
            <a:ext cx="1320800" cy="114300"/>
          </a:xfrm>
          <a:prstGeom prst="rect">
            <a:avLst/>
          </a:prstGeom>
        </p:spPr>
      </p:pic>
      <p:sp>
        <p:nvSpPr>
          <p:cNvPr id="57" name="TextBox 9">
            <a:extLst>
              <a:ext uri="{FF2B5EF4-FFF2-40B4-BE49-F238E27FC236}">
                <a16:creationId xmlns:a16="http://schemas.microsoft.com/office/drawing/2014/main" id="{6660C852-C2D8-131A-7147-F2B7BD5191F1}"/>
              </a:ext>
            </a:extLst>
          </p:cNvPr>
          <p:cNvSpPr txBox="1"/>
          <p:nvPr/>
        </p:nvSpPr>
        <p:spPr>
          <a:xfrm>
            <a:off x="4335048" y="3971250"/>
            <a:ext cx="2529600" cy="3750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r>
              <a:rPr lang="en-US" altLang="ko-KR" sz="3200" b="1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7</a:t>
            </a: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~  </a:t>
            </a:r>
            <a:r>
              <a:rPr lang="en-US" altLang="ko-KR" sz="3200" b="1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31</a:t>
            </a:r>
            <a:endParaRPr lang="en-US" alt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rgbClr val="8BA1B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8" name="TextBox 10">
            <a:extLst>
              <a:ext uri="{FF2B5EF4-FFF2-40B4-BE49-F238E27FC236}">
                <a16:creationId xmlns:a16="http://schemas.microsoft.com/office/drawing/2014/main" id="{9B2281E9-813C-D4AA-BB22-4DB59B2C221C}"/>
              </a:ext>
            </a:extLst>
          </p:cNvPr>
          <p:cNvSpPr txBox="1"/>
          <p:nvPr/>
        </p:nvSpPr>
        <p:spPr>
          <a:xfrm>
            <a:off x="4324248" y="4212283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spc="-2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데이터수집</a:t>
            </a:r>
            <a:endParaRPr lang="ko-KR" sz="3600" b="1" i="0" u="none" strike="noStrike" spc="-2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6" name="TextBox 11">
            <a:extLst>
              <a:ext uri="{FF2B5EF4-FFF2-40B4-BE49-F238E27FC236}">
                <a16:creationId xmlns:a16="http://schemas.microsoft.com/office/drawing/2014/main" id="{DCA3F88F-5064-A2B4-38DE-1A300C98A7D4}"/>
              </a:ext>
            </a:extLst>
          </p:cNvPr>
          <p:cNvSpPr txBox="1"/>
          <p:nvPr/>
        </p:nvSpPr>
        <p:spPr>
          <a:xfrm>
            <a:off x="4335048" y="4877476"/>
            <a:ext cx="4373498" cy="4736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필요 데이터 및 수집 절차 정의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i="0" u="none" strike="noStrike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외부 데이터 수집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395F993B-92BB-EBCD-345E-873142B0440C}"/>
              </a:ext>
            </a:extLst>
          </p:cNvPr>
          <p:cNvSpPr txBox="1"/>
          <p:nvPr/>
        </p:nvSpPr>
        <p:spPr>
          <a:xfrm>
            <a:off x="9459534" y="6803085"/>
            <a:ext cx="2571138" cy="54026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  ~  </a:t>
            </a:r>
            <a:r>
              <a:rPr lang="en-US" altLang="ko-KR" sz="3200" b="1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  <a:endParaRPr lang="en-US" alt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8" name="TextBox 10">
            <a:extLst>
              <a:ext uri="{FF2B5EF4-FFF2-40B4-BE49-F238E27FC236}">
                <a16:creationId xmlns:a16="http://schemas.microsoft.com/office/drawing/2014/main" id="{9628F1BD-1FAD-53A6-511E-01C573D5A86E}"/>
              </a:ext>
            </a:extLst>
          </p:cNvPr>
          <p:cNvSpPr txBox="1"/>
          <p:nvPr/>
        </p:nvSpPr>
        <p:spPr>
          <a:xfrm>
            <a:off x="9361634" y="7178097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</a:t>
            </a:r>
            <a:r>
              <a:rPr lang="ko-KR" altLang="en-US" sz="3600" b="1" i="0" u="none" strike="noStrike" spc="-200" dirty="0" err="1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전처리</a:t>
            </a:r>
            <a:endParaRPr lang="ko-KR" sz="3600" b="1" i="0" u="none" strike="noStrike" spc="-2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9" name="TextBox 11">
            <a:extLst>
              <a:ext uri="{FF2B5EF4-FFF2-40B4-BE49-F238E27FC236}">
                <a16:creationId xmlns:a16="http://schemas.microsoft.com/office/drawing/2014/main" id="{2781AB81-67A3-E069-EEAE-409B24D76690}"/>
              </a:ext>
            </a:extLst>
          </p:cNvPr>
          <p:cNvSpPr txBox="1"/>
          <p:nvPr/>
        </p:nvSpPr>
        <p:spPr>
          <a:xfrm>
            <a:off x="9365087" y="7615112"/>
            <a:ext cx="3759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정제 및 정규화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E2908337-A3D9-3B55-6C14-F44080B6442A}"/>
              </a:ext>
            </a:extLst>
          </p:cNvPr>
          <p:cNvSpPr txBox="1"/>
          <p:nvPr/>
        </p:nvSpPr>
        <p:spPr>
          <a:xfrm>
            <a:off x="12229344" y="3921792"/>
            <a:ext cx="3040472" cy="42565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4</a:t>
            </a:r>
            <a:r>
              <a:rPr lang="ko-KR" altLang="en-US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</a:t>
            </a:r>
            <a:r>
              <a:rPr lang="ko-KR" altLang="en-US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1" name="TextBox 10">
            <a:extLst>
              <a:ext uri="{FF2B5EF4-FFF2-40B4-BE49-F238E27FC236}">
                <a16:creationId xmlns:a16="http://schemas.microsoft.com/office/drawing/2014/main" id="{CEA86987-18EE-0D45-0147-3183F9C00D17}"/>
              </a:ext>
            </a:extLst>
          </p:cNvPr>
          <p:cNvSpPr txBox="1"/>
          <p:nvPr/>
        </p:nvSpPr>
        <p:spPr>
          <a:xfrm>
            <a:off x="12229344" y="4275477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모델링</a:t>
            </a:r>
            <a:endParaRPr lang="ko-KR" sz="3600" b="1" i="0" u="none" strike="noStrike" spc="-2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2" name="TextBox 11">
            <a:extLst>
              <a:ext uri="{FF2B5EF4-FFF2-40B4-BE49-F238E27FC236}">
                <a16:creationId xmlns:a16="http://schemas.microsoft.com/office/drawing/2014/main" id="{F6923EEC-3CBA-8CFA-D68D-91D3CFAE8CF6}"/>
              </a:ext>
            </a:extLst>
          </p:cNvPr>
          <p:cNvSpPr txBox="1"/>
          <p:nvPr/>
        </p:nvSpPr>
        <p:spPr>
          <a:xfrm>
            <a:off x="12229344" y="4733290"/>
            <a:ext cx="37592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학습</a:t>
            </a: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E566796A-DE1F-DBCA-D8FF-71831DC6314D}"/>
              </a:ext>
            </a:extLst>
          </p:cNvPr>
          <p:cNvSpPr txBox="1"/>
          <p:nvPr/>
        </p:nvSpPr>
        <p:spPr>
          <a:xfrm>
            <a:off x="13994743" y="6964359"/>
            <a:ext cx="2586058" cy="17145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en-US" altLang="ko-KR" sz="3200" b="1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8</a:t>
            </a:r>
            <a:r>
              <a:rPr lang="en-US" altLang="ko-KR" sz="32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~  </a:t>
            </a:r>
            <a:r>
              <a:rPr lang="en-US" altLang="ko-KR" sz="3200" b="1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9</a:t>
            </a:r>
            <a:endParaRPr lang="en-US" alt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99600"/>
              </a:lnSpc>
            </a:pPr>
            <a:endParaRPr lang="ko-KR" sz="32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4" name="TextBox 10">
            <a:extLst>
              <a:ext uri="{FF2B5EF4-FFF2-40B4-BE49-F238E27FC236}">
                <a16:creationId xmlns:a16="http://schemas.microsoft.com/office/drawing/2014/main" id="{F02092B8-C107-0334-58EA-B233E5AF49AC}"/>
              </a:ext>
            </a:extLst>
          </p:cNvPr>
          <p:cNvSpPr txBox="1"/>
          <p:nvPr/>
        </p:nvSpPr>
        <p:spPr>
          <a:xfrm>
            <a:off x="13994743" y="7147208"/>
            <a:ext cx="34925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600" b="1" i="0" u="none" strike="noStrike" spc="-2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평가 비교</a:t>
            </a:r>
            <a:endParaRPr lang="ko-KR" sz="3600" b="1" i="0" u="none" strike="noStrike" spc="-2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5" name="TextBox 11">
            <a:extLst>
              <a:ext uri="{FF2B5EF4-FFF2-40B4-BE49-F238E27FC236}">
                <a16:creationId xmlns:a16="http://schemas.microsoft.com/office/drawing/2014/main" id="{6D95E272-AF9D-4EC9-FF19-E2BDD6A9336C}"/>
              </a:ext>
            </a:extLst>
          </p:cNvPr>
          <p:cNvSpPr txBox="1"/>
          <p:nvPr/>
        </p:nvSpPr>
        <p:spPr>
          <a:xfrm>
            <a:off x="13830433" y="8025274"/>
            <a:ext cx="5858602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모델 평가 및 </a:t>
            </a: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PPT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작성</a:t>
            </a:r>
            <a:endParaRPr lang="en-US" altLang="ko-KR" sz="2400" b="1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3669"/>
              </a:lnSpc>
            </a:pPr>
            <a:r>
              <a:rPr lang="en-US" altLang="ko-KR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각 모델들의 성능 비교</a:t>
            </a:r>
            <a:endParaRPr lang="en-US" altLang="ko-KR" sz="2400" b="1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3669"/>
              </a:lnSpc>
            </a:pPr>
            <a:endParaRPr lang="en-US" altLang="ko-KR" sz="2400" b="1" i="0" u="none" strike="noStrike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9" name="TextBox 9">
            <a:extLst>
              <a:ext uri="{FF2B5EF4-FFF2-40B4-BE49-F238E27FC236}">
                <a16:creationId xmlns:a16="http://schemas.microsoft.com/office/drawing/2014/main" id="{5784177A-7568-7E8F-ED1A-0F0DBFF0ED00}"/>
              </a:ext>
            </a:extLst>
          </p:cNvPr>
          <p:cNvSpPr txBox="1"/>
          <p:nvPr/>
        </p:nvSpPr>
        <p:spPr>
          <a:xfrm>
            <a:off x="15816242" y="5717637"/>
            <a:ext cx="2266506" cy="739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2025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02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</a:t>
            </a:r>
            <a:endParaRPr lang="ko-KR" sz="28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DE145-1302-E374-3C7E-58FD7022C6C8}"/>
              </a:ext>
            </a:extLst>
          </p:cNvPr>
          <p:cNvSpPr txBox="1"/>
          <p:nvPr/>
        </p:nvSpPr>
        <p:spPr>
          <a:xfrm>
            <a:off x="14467840" y="13004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23">
            <a:extLst>
              <a:ext uri="{FF2B5EF4-FFF2-40B4-BE49-F238E27FC236}">
                <a16:creationId xmlns:a16="http://schemas.microsoft.com/office/drawing/2014/main" id="{838910B6-509D-C531-9726-BECA6C45BD5D}"/>
              </a:ext>
            </a:extLst>
          </p:cNvPr>
          <p:cNvSpPr txBox="1"/>
          <p:nvPr/>
        </p:nvSpPr>
        <p:spPr>
          <a:xfrm>
            <a:off x="7385050" y="1425021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06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DE58D577-E3CE-EFBC-F798-C4EA0819B9B1}"/>
              </a:ext>
            </a:extLst>
          </p:cNvPr>
          <p:cNvSpPr txBox="1"/>
          <p:nvPr/>
        </p:nvSpPr>
        <p:spPr>
          <a:xfrm>
            <a:off x="6561413" y="5717637"/>
            <a:ext cx="2146882" cy="7397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2025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</a:t>
            </a:r>
            <a:r>
              <a:rPr lang="en-US" altLang="ko-KR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01</a:t>
            </a:r>
            <a:r>
              <a:rPr lang="ko-KR" altLang="en-US" sz="2800" b="1" i="0" u="none" strike="noStrike" spc="-100" dirty="0">
                <a:solidFill>
                  <a:schemeClr val="tx2">
                    <a:lumMod val="60000"/>
                    <a:lumOff val="40000"/>
                  </a:schemeClr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</a:t>
            </a:r>
            <a:endParaRPr lang="ko-KR" sz="2800" b="1" i="0" u="none" strike="noStrike" spc="-100" dirty="0">
              <a:solidFill>
                <a:schemeClr val="tx2">
                  <a:lumMod val="60000"/>
                  <a:lumOff val="40000"/>
                </a:schemeClr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7414" name="Picture 6" descr="2025년은 을사년, 푸른 뱀의 해다.">
            <a:extLst>
              <a:ext uri="{FF2B5EF4-FFF2-40B4-BE49-F238E27FC236}">
                <a16:creationId xmlns:a16="http://schemas.microsoft.com/office/drawing/2014/main" id="{FC36DBB5-CC7D-4290-B9B4-38E71B9D5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6" r="78"/>
          <a:stretch/>
        </p:blipFill>
        <p:spPr bwMode="auto">
          <a:xfrm>
            <a:off x="6447645" y="6322485"/>
            <a:ext cx="2321333" cy="182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0D8EB3A-3C25-15E5-F2F6-3A5894771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476500" y="1066800"/>
            <a:ext cx="133350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암호화폐 </a:t>
            </a:r>
            <a:r>
              <a:rPr lang="en-US" altLang="ko-KR" sz="7900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VS</a:t>
            </a:r>
            <a:r>
              <a:rPr lang="ko-KR" altLang="en-US" sz="7900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주식</a:t>
            </a:r>
            <a:endParaRPr lang="ko-KR" sz="7900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3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5C576C02-C19E-BCF3-2068-9D1A18011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183218"/>
              </p:ext>
            </p:extLst>
          </p:nvPr>
        </p:nvGraphicFramePr>
        <p:xfrm>
          <a:off x="4181856" y="2872902"/>
          <a:ext cx="9924287" cy="6500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52">
                  <a:extLst>
                    <a:ext uri="{9D8B030D-6E8A-4147-A177-3AD203B41FA5}">
                      <a16:colId xmlns:a16="http://schemas.microsoft.com/office/drawing/2014/main" val="1927852513"/>
                    </a:ext>
                  </a:extLst>
                </a:gridCol>
                <a:gridCol w="3969715">
                  <a:extLst>
                    <a:ext uri="{9D8B030D-6E8A-4147-A177-3AD203B41FA5}">
                      <a16:colId xmlns:a16="http://schemas.microsoft.com/office/drawing/2014/main" val="1700801775"/>
                    </a:ext>
                  </a:extLst>
                </a:gridCol>
                <a:gridCol w="4135120">
                  <a:extLst>
                    <a:ext uri="{9D8B030D-6E8A-4147-A177-3AD203B41FA5}">
                      <a16:colId xmlns:a16="http://schemas.microsoft.com/office/drawing/2014/main" val="772951317"/>
                    </a:ext>
                  </a:extLst>
                </a:gridCol>
              </a:tblGrid>
              <a:tr h="481115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암호화폐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주식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631643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발행 주체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블록체인 기반 분산 발행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기업이 발행하는 지분증권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0744031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거래 시간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24</a:t>
                      </a:r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시간 </a:t>
                      </a:r>
                      <a:r>
                        <a:rPr lang="en-US" altLang="ko-KR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365</a:t>
                      </a:r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일 거래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장 운영 시간에만 거래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6335832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가치 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시장 수요와 공급에 따라 결정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기업의 실적과 성과에 기반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44300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규제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최소한의 규제</a:t>
                      </a:r>
                      <a:r>
                        <a:rPr lang="en-US" altLang="ko-KR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, </a:t>
                      </a:r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높은 변동성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엄격한 규제와 법적 보호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41478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소유권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디지털 자산의 소유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기업의 부분 소유권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9203407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수익 구조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시세 차익만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배당금 </a:t>
                      </a:r>
                      <a:r>
                        <a:rPr lang="en-US" altLang="ko-KR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+ </a:t>
                      </a:r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시세 차익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215024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투자 진입 장벽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낮음 </a:t>
                      </a:r>
                      <a:r>
                        <a:rPr lang="en-US" altLang="ko-KR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(</a:t>
                      </a:r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소액 투자 가능</a:t>
                      </a:r>
                      <a:r>
                        <a:rPr lang="en-US" altLang="ko-KR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상대적으로 높음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6677235"/>
                  </a:ext>
                </a:extLst>
              </a:tr>
              <a:tr h="751073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시장 안정성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높은 변동성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ko-KR" altLang="en-US" sz="2200" b="1" i="0" dirty="0">
                          <a:effectLst/>
                          <a:latin typeface="Gmarket Sans TTF Medium" panose="02000000000000000000" pitchFamily="2" charset="-128"/>
                          <a:ea typeface="Gmarket Sans TTF Medium" panose="02000000000000000000" pitchFamily="2" charset="-128"/>
                        </a:rPr>
                        <a:t>상대적으로 안정적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952576"/>
                  </a:ext>
                </a:extLst>
              </a:tr>
            </a:tbl>
          </a:graphicData>
        </a:graphic>
      </p:graphicFrame>
      <p:sp>
        <p:nvSpPr>
          <p:cNvPr id="24" name="TextBox 6">
            <a:extLst>
              <a:ext uri="{FF2B5EF4-FFF2-40B4-BE49-F238E27FC236}">
                <a16:creationId xmlns:a16="http://schemas.microsoft.com/office/drawing/2014/main" id="{40002C0C-D0D1-FF61-B41C-213FB7816FCC}"/>
              </a:ext>
            </a:extLst>
          </p:cNvPr>
          <p:cNvSpPr txBox="1"/>
          <p:nvPr/>
        </p:nvSpPr>
        <p:spPr>
          <a:xfrm>
            <a:off x="10483088" y="6214364"/>
            <a:ext cx="6273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7AF02ED8-C99E-5664-3593-B1674FDE73B3}"/>
              </a:ext>
            </a:extLst>
          </p:cNvPr>
          <p:cNvSpPr txBox="1"/>
          <p:nvPr/>
        </p:nvSpPr>
        <p:spPr>
          <a:xfrm>
            <a:off x="3733800" y="9450655"/>
            <a:ext cx="124841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암호화폐와 주식을 분석하기 위해서는 다른 전략 필요</a:t>
            </a:r>
            <a:endParaRPr lang="en-US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0139B7-BC9D-643D-D7D8-D6751D88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701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56" y="2667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3300" y="3769632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dirty="0" err="1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비트코인</a:t>
            </a:r>
            <a:r>
              <a:rPr lang="ko-KR" altLang="en-US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1</a:t>
            </a:r>
            <a:r>
              <a:rPr lang="ko-KR" altLang="en-US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월 시세 예측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9179396" y="3326755"/>
            <a:ext cx="4952529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28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r>
              <a:rPr lang="ko-KR" altLang="en-US" sz="28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월 투자 시뮬레이션 결과 분석</a:t>
            </a:r>
            <a:endParaRPr lang="en-US" altLang="ko-KR" sz="28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78AAE32-2ECC-1222-7D9E-00C81B1D1A2A}"/>
              </a:ext>
            </a:extLst>
          </p:cNvPr>
          <p:cNvSpPr txBox="1"/>
          <p:nvPr/>
        </p:nvSpPr>
        <p:spPr>
          <a:xfrm>
            <a:off x="1003300" y="4099832"/>
            <a:ext cx="11125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0C0F60D-BDAB-E30C-5DDD-454AE5679200}"/>
              </a:ext>
            </a:extLst>
          </p:cNvPr>
          <p:cNvSpPr txBox="1"/>
          <p:nvPr/>
        </p:nvSpPr>
        <p:spPr>
          <a:xfrm>
            <a:off x="13191913" y="4821232"/>
            <a:ext cx="4613660" cy="14731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전략 </a:t>
            </a:r>
            <a:r>
              <a:rPr lang="en-US" altLang="ko-KR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1: </a:t>
            </a:r>
            <a:r>
              <a:rPr lang="ko-KR" altLang="en-US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홀드 전략</a:t>
            </a:r>
            <a:r>
              <a:rPr lang="en-US" altLang="ko-KR" sz="2800" b="0" i="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(1/1-1/8)</a:t>
            </a:r>
            <a:endParaRPr lang="ko-KR" altLang="en-US" sz="2800" b="0" i="0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원금 유지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총 누적 수익률</a:t>
            </a:r>
            <a:r>
              <a:rPr lang="en-US" altLang="ko-KR" sz="24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+4.069%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투자 특징 </a:t>
            </a:r>
            <a:r>
              <a:rPr lang="en-US" altLang="ko-KR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</a:t>
            </a:r>
            <a:r>
              <a:rPr lang="ko-KR" altLang="en-US" sz="24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변동성 감수</a:t>
            </a:r>
            <a:endParaRPr lang="en-US" altLang="ko-KR" sz="24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32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2AD521-8958-DFB1-DB3F-DFFE6845C62C}"/>
              </a:ext>
            </a:extLst>
          </p:cNvPr>
          <p:cNvSpPr txBox="1"/>
          <p:nvPr/>
        </p:nvSpPr>
        <p:spPr>
          <a:xfrm>
            <a:off x="1828800" y="7494250"/>
            <a:ext cx="8753856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8407100-6C96-E3B0-661A-A1BF7C926721}"/>
              </a:ext>
            </a:extLst>
          </p:cNvPr>
          <p:cNvSpPr txBox="1"/>
          <p:nvPr/>
        </p:nvSpPr>
        <p:spPr>
          <a:xfrm>
            <a:off x="9302874" y="5557832"/>
            <a:ext cx="3428529" cy="20465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1/1: +1.482%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1/2: +1.789%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1/3: +0.561%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1/4: +0.062%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1/5: -0.031%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1/6: +3.849%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1/7: -3.643%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lvl="0" algn="l">
              <a:lnSpc>
                <a:spcPct val="150000"/>
              </a:lnSpc>
            </a:pP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1/8: -1.670% (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789AFFC5-B58D-39F7-5ECB-440D74CE20D9}"/>
              </a:ext>
            </a:extLst>
          </p:cNvPr>
          <p:cNvSpPr txBox="1"/>
          <p:nvPr/>
        </p:nvSpPr>
        <p:spPr>
          <a:xfrm>
            <a:off x="13186833" y="6430549"/>
            <a:ext cx="4908608" cy="20004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전략 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2: </a:t>
            </a:r>
            <a:r>
              <a:rPr lang="ko-KR" altLang="en-US" sz="2800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단기 매매 전략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최적 매매 시점</a:t>
            </a:r>
            <a:r>
              <a:rPr lang="en-US" altLang="ko-KR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1/1 </a:t>
            </a: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매수 → </a:t>
            </a:r>
            <a:r>
              <a:rPr lang="en-US" altLang="ko-KR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1/6 </a:t>
            </a: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매도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최대 수익률</a:t>
            </a:r>
            <a:r>
              <a:rPr lang="en-US" altLang="ko-KR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+2.399%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투자 특징</a:t>
            </a:r>
            <a:r>
              <a:rPr lang="en-US" altLang="ko-KR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</a:t>
            </a:r>
            <a:r>
              <a:rPr lang="ko-KR" altLang="en-US" sz="240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하락장</a:t>
            </a:r>
            <a:r>
              <a:rPr lang="ko-KR" altLang="en-US" sz="24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회피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807C09F6-02D6-507B-0173-1C1AE500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31</a:t>
            </a:fld>
            <a:endParaRPr kumimoji="1"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06ED3E2-8CDF-54D8-C636-606922BEB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139" y="2692400"/>
            <a:ext cx="8186257" cy="698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71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기타 암호화폐 시세 예측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59CBB68-94EA-44D5-12E7-C02EAA112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17486"/>
              </p:ext>
            </p:extLst>
          </p:nvPr>
        </p:nvGraphicFramePr>
        <p:xfrm>
          <a:off x="1600200" y="3311011"/>
          <a:ext cx="15163801" cy="6772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071">
                  <a:extLst>
                    <a:ext uri="{9D8B030D-6E8A-4147-A177-3AD203B41FA5}">
                      <a16:colId xmlns:a16="http://schemas.microsoft.com/office/drawing/2014/main" val="23899736"/>
                    </a:ext>
                  </a:extLst>
                </a:gridCol>
                <a:gridCol w="2908188">
                  <a:extLst>
                    <a:ext uri="{9D8B030D-6E8A-4147-A177-3AD203B41FA5}">
                      <a16:colId xmlns:a16="http://schemas.microsoft.com/office/drawing/2014/main" val="3092363875"/>
                    </a:ext>
                  </a:extLst>
                </a:gridCol>
                <a:gridCol w="3328514">
                  <a:extLst>
                    <a:ext uri="{9D8B030D-6E8A-4147-A177-3AD203B41FA5}">
                      <a16:colId xmlns:a16="http://schemas.microsoft.com/office/drawing/2014/main" val="1521818020"/>
                    </a:ext>
                  </a:extLst>
                </a:gridCol>
                <a:gridCol w="3328514">
                  <a:extLst>
                    <a:ext uri="{9D8B030D-6E8A-4147-A177-3AD203B41FA5}">
                      <a16:colId xmlns:a16="http://schemas.microsoft.com/office/drawing/2014/main" val="3884882424"/>
                    </a:ext>
                  </a:extLst>
                </a:gridCol>
                <a:gridCol w="3328514">
                  <a:extLst>
                    <a:ext uri="{9D8B030D-6E8A-4147-A177-3AD203B41FA5}">
                      <a16:colId xmlns:a16="http://schemas.microsoft.com/office/drawing/2014/main" val="396021930"/>
                    </a:ext>
                  </a:extLst>
                </a:gridCol>
              </a:tblGrid>
              <a:tr h="1035931"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ko-KR" altLang="en-US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종목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0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 latinLnBrk="0"/>
                      <a:r>
                        <a:rPr lang="en" b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306912"/>
                  </a:ext>
                </a:extLst>
              </a:tr>
              <a:tr h="286842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DOGE</a:t>
                      </a:r>
                    </a:p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(</a:t>
                      </a:r>
                      <a:r>
                        <a:rPr lang="ko-KR" altLang="en-US" dirty="0" err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도지코인</a:t>
                      </a:r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)</a:t>
                      </a:r>
                      <a:endParaRPr lang="en" dirty="0"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0.8495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0.9057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0.8421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0.8727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63285"/>
                  </a:ext>
                </a:extLst>
              </a:tr>
              <a:tr h="2868429"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Solana</a:t>
                      </a:r>
                    </a:p>
                    <a:p>
                      <a:pPr algn="ctr" fontAlgn="base" latinLnBrk="0"/>
                      <a:r>
                        <a:rPr lang="en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(</a:t>
                      </a:r>
                      <a:r>
                        <a:rPr lang="ko-KR" altLang="en-US" dirty="0" err="1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솔라나코인</a:t>
                      </a:r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)</a:t>
                      </a:r>
                      <a:endParaRPr lang="en" dirty="0">
                        <a:effectLst/>
                        <a:latin typeface="Gmarket Sans TTF Medium" panose="02000000000000000000" pitchFamily="2" charset="-127"/>
                        <a:ea typeface="Gmarket Sans TTF Medium" panose="020000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0.8438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0.7368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1.0000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 latinLnBrk="0"/>
                      <a:r>
                        <a:rPr lang="en-US" altLang="ko-KR" dirty="0">
                          <a:effectLst/>
                          <a:latin typeface="Gmarket Sans TTF Medium" panose="02000000000000000000" pitchFamily="2" charset="-127"/>
                          <a:ea typeface="Gmarket Sans TTF Medium" panose="02000000000000000000" pitchFamily="2" charset="-127"/>
                        </a:rPr>
                        <a:t>0.8485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3341291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57D3CCB-C2C7-F84B-D4BD-F61293DF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8125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</a:t>
            </a:r>
            <a:r>
              <a:rPr lang="en-US" altLang="ko-KR" sz="19000" b="0" i="0" u="none" strike="noStrike" dirty="0">
                <a:solidFill>
                  <a:srgbClr val="229BEE"/>
                </a:solidFill>
                <a:latin typeface="Pretendard Medium"/>
              </a:rPr>
              <a:t>4</a:t>
            </a:r>
            <a:endParaRPr lang="en-US" sz="19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6667500"/>
            <a:ext cx="13589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결 론</a:t>
            </a:r>
            <a:endParaRPr lang="ko-KR" altLang="ko-KR" sz="88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97A77F9-D341-058B-FB54-72239EEC9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22609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447800" y="3263900"/>
            <a:ext cx="19050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8650"/>
              </a:lnSpc>
            </a:pPr>
            <a:endParaRPr lang="en-US" sz="200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6500" y="1066800"/>
            <a:ext cx="13335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결 론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</a:t>
            </a:r>
            <a:endParaRPr lang="en-US" sz="25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EE94FAA-E090-94AA-BBFE-68A8809E4F9C}"/>
              </a:ext>
            </a:extLst>
          </p:cNvPr>
          <p:cNvSpPr txBox="1"/>
          <p:nvPr/>
        </p:nvSpPr>
        <p:spPr>
          <a:xfrm>
            <a:off x="10395857" y="6159500"/>
            <a:ext cx="78486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3710"/>
              </a:lnSpc>
              <a:buFont typeface="Arial" panose="020B0604020202020204" pitchFamily="34" charset="0"/>
              <a:buChar char="•"/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978AAE32-2ECC-1222-7D9E-00C81B1D1A2A}"/>
              </a:ext>
            </a:extLst>
          </p:cNvPr>
          <p:cNvSpPr txBox="1"/>
          <p:nvPr/>
        </p:nvSpPr>
        <p:spPr>
          <a:xfrm>
            <a:off x="1447800" y="3594100"/>
            <a:ext cx="111252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20C0F60D-BDAB-E30C-5DDD-454AE5679200}"/>
              </a:ext>
            </a:extLst>
          </p:cNvPr>
          <p:cNvSpPr txBox="1"/>
          <p:nvPr/>
        </p:nvSpPr>
        <p:spPr>
          <a:xfrm>
            <a:off x="10395857" y="6941352"/>
            <a:ext cx="7312406" cy="8895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3710"/>
              </a:lnSpc>
              <a:buFont typeface="Arial" panose="020B0604020202020204" pitchFamily="34" charset="0"/>
              <a:buChar char="•"/>
            </a:pP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5CA01E81-9CC6-BFD8-C380-0B77CB8C5351}"/>
              </a:ext>
            </a:extLst>
          </p:cNvPr>
          <p:cNvSpPr txBox="1"/>
          <p:nvPr/>
        </p:nvSpPr>
        <p:spPr>
          <a:xfrm>
            <a:off x="685800" y="8256507"/>
            <a:ext cx="3038856" cy="4640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개선할 점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E32AD521-8958-DFB1-DB3F-DFFE6845C62C}"/>
              </a:ext>
            </a:extLst>
          </p:cNvPr>
          <p:cNvSpPr txBox="1"/>
          <p:nvPr/>
        </p:nvSpPr>
        <p:spPr>
          <a:xfrm>
            <a:off x="789214" y="8720565"/>
            <a:ext cx="13021056" cy="793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371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상승일지 하락일지만 판단할 뿐 얼마나 상승할지 하락할지는 알 수 없음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57953F-3075-6EAB-F10A-44C384612E9F}"/>
              </a:ext>
            </a:extLst>
          </p:cNvPr>
          <p:cNvSpPr txBox="1"/>
          <p:nvPr/>
        </p:nvSpPr>
        <p:spPr>
          <a:xfrm>
            <a:off x="789214" y="9384593"/>
            <a:ext cx="16145256" cy="7937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lvl="0" indent="-457200" algn="l">
              <a:lnSpc>
                <a:spcPct val="113710"/>
              </a:lnSpc>
              <a:buFont typeface="Arial" panose="020B0604020202020204" pitchFamily="34" charset="0"/>
              <a:buChar char="•"/>
            </a:pP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만약 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20%</a:t>
            </a:r>
            <a:r>
              <a:rPr lang="ko-KR" altLang="en-US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 확률로 예측을 잘못하여 가격이 하락할 때 하락장이라면 손해가 막심 할 것</a:t>
            </a:r>
            <a:r>
              <a:rPr lang="en-US" altLang="ko-KR" sz="32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C5EF21-AB26-4738-E11B-51D7D5E8B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26044"/>
            <a:ext cx="10439400" cy="5232292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E9FA00E9-76B8-1B66-3C60-0C9B3054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34</a:t>
            </a:fld>
            <a:endParaRPr kumimoji="1" lang="ko-KR" altLang="en-US"/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855F0F06-23B7-738B-3CC8-47D8D25ED939}"/>
              </a:ext>
            </a:extLst>
          </p:cNvPr>
          <p:cNvSpPr txBox="1"/>
          <p:nvPr/>
        </p:nvSpPr>
        <p:spPr>
          <a:xfrm>
            <a:off x="10395857" y="2748244"/>
            <a:ext cx="6888843" cy="977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200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암호화폐 가격 예측 모델 성능 분석</a:t>
            </a:r>
            <a:endParaRPr lang="en-US" sz="30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3D63FE00-F389-800B-821A-7F18B791A763}"/>
              </a:ext>
            </a:extLst>
          </p:cNvPr>
          <p:cNvSpPr txBox="1"/>
          <p:nvPr/>
        </p:nvSpPr>
        <p:spPr>
          <a:xfrm>
            <a:off x="10395857" y="2667000"/>
            <a:ext cx="7848600" cy="691877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시계열 모델 대비 </a:t>
            </a: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DNN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</a:t>
            </a:r>
            <a:r>
              <a:rPr lang="en" altLang="ko-KR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 </a:t>
            </a: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 우수한 성능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단순하지만 깊이 있는 학습 모델이 변동성 큰 암호화폐 예측에 적합</a:t>
            </a:r>
            <a:endParaRPr lang="en-US" altLang="ko-KR" sz="28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회귀모델 분석 결과</a:t>
            </a:r>
            <a:r>
              <a:rPr lang="en-US" altLang="ko-KR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2800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종가 예측 시 전반적인 추세는 유사하나 실제 가격 크기의 큰 편차로 인해 투자 시 손실 위험이 높음</a:t>
            </a:r>
            <a:endParaRPr lang="en-US" altLang="ko-KR" sz="280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8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800" b="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536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</a:t>
            </a:r>
            <a:r>
              <a:rPr lang="en-US" altLang="ko-KR" sz="19000" b="0" i="0" u="none" strike="noStrike" dirty="0">
                <a:solidFill>
                  <a:srgbClr val="229BEE"/>
                </a:solidFill>
                <a:latin typeface="Pretendard Medium"/>
              </a:rPr>
              <a:t>5</a:t>
            </a:r>
            <a:endParaRPr lang="en-US" sz="19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6667500"/>
            <a:ext cx="13589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소감 및 부록</a:t>
            </a:r>
            <a:endParaRPr lang="ko-KR" altLang="ko-KR" sz="88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3246E15A-87E6-7431-A29F-DDD3949C4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2485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25926-58CC-1876-5E28-89189E927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CC66FE-681A-0AEF-1EB1-55A226589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5F74657-7C46-4DEA-5F4F-7B1749B45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BA1FC8-52B3-0683-B31D-376DF9613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29D6FF2-35C6-888E-3C7A-D7EB6FD61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6100" y="3352800"/>
            <a:ext cx="7670800" cy="26797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F83D728-9FD4-2E2D-C1A9-1C6F525F00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9629179" y="4010932"/>
            <a:ext cx="5549900" cy="127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0B3D140A-8A96-10AF-F9F9-29DD26CAB24F}"/>
              </a:ext>
            </a:extLst>
          </p:cNvPr>
          <p:cNvSpPr txBox="1"/>
          <p:nvPr/>
        </p:nvSpPr>
        <p:spPr>
          <a:xfrm>
            <a:off x="7372350" y="6032500"/>
            <a:ext cx="354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sz="3400" u="none" strike="noStrike" dirty="0">
              <a:solidFill>
                <a:srgbClr val="FFFFFF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0FB285D3-E46B-4E2D-D782-7F5BCC0B7CF5}"/>
              </a:ext>
            </a:extLst>
          </p:cNvPr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소 감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FD241E2-7BAC-37A2-14DA-9FB3166495D1}"/>
              </a:ext>
            </a:extLst>
          </p:cNvPr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5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F5B8399-D440-02C8-D13D-B3665E955850}"/>
              </a:ext>
            </a:extLst>
          </p:cNvPr>
          <p:cNvSpPr txBox="1"/>
          <p:nvPr/>
        </p:nvSpPr>
        <p:spPr>
          <a:xfrm>
            <a:off x="9641114" y="5034534"/>
            <a:ext cx="7193643" cy="12237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머신러닝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프로젝트를 할 때는 부족한 시간으로 인해서 아쉬움이 많았지만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딥러닝 프로젝트에서는 비교적 충분한 시간을 통해 우리 조가 원하는 결과물에 근접하여 성과가 나온 것 같습니다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또한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실제로 </a:t>
            </a: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비트코인을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비롯한 다양한 코인 거래를 통해 이성적이고 객관적인 투자 전략 수립의 중요성을 깨달을 수 있었습니다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marL="342900" lvl="0" indent="-342900">
              <a:lnSpc>
                <a:spcPct val="116199"/>
              </a:lnSpc>
              <a:buFont typeface="Arial" panose="020B0604020202020204" pitchFamily="34" charset="0"/>
              <a:buChar char="•"/>
            </a:pPr>
            <a:endParaRPr lang="en-US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07BBD3-CCB4-3FD7-0FD4-CC0D4234EF31}"/>
              </a:ext>
            </a:extLst>
          </p:cNvPr>
          <p:cNvSpPr txBox="1"/>
          <p:nvPr/>
        </p:nvSpPr>
        <p:spPr>
          <a:xfrm>
            <a:off x="9641114" y="3551464"/>
            <a:ext cx="6749143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3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현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29" name="Picture 8">
            <a:extLst>
              <a:ext uri="{FF2B5EF4-FFF2-40B4-BE49-F238E27FC236}">
                <a16:creationId xmlns:a16="http://schemas.microsoft.com/office/drawing/2014/main" id="{E93427A1-74A7-B979-34E8-9FC0DC66D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500" y="6534149"/>
            <a:ext cx="7670800" cy="2679700"/>
          </a:xfrm>
          <a:prstGeom prst="rect">
            <a:avLst/>
          </a:prstGeom>
        </p:spPr>
      </p:pic>
      <p:pic>
        <p:nvPicPr>
          <p:cNvPr id="30" name="Picture 9">
            <a:extLst>
              <a:ext uri="{FF2B5EF4-FFF2-40B4-BE49-F238E27FC236}">
                <a16:creationId xmlns:a16="http://schemas.microsoft.com/office/drawing/2014/main" id="{79BF5FFF-1261-A32B-1100-8CF3DE70AD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9654579" y="7192281"/>
            <a:ext cx="5549900" cy="12700"/>
          </a:xfrm>
          <a:prstGeom prst="rect">
            <a:avLst/>
          </a:prstGeom>
        </p:spPr>
      </p:pic>
      <p:sp>
        <p:nvSpPr>
          <p:cNvPr id="31" name="TextBox 18">
            <a:extLst>
              <a:ext uri="{FF2B5EF4-FFF2-40B4-BE49-F238E27FC236}">
                <a16:creationId xmlns:a16="http://schemas.microsoft.com/office/drawing/2014/main" id="{52D90A63-2CD8-58C3-F63C-548ACEB4C266}"/>
              </a:ext>
            </a:extLst>
          </p:cNvPr>
          <p:cNvSpPr txBox="1"/>
          <p:nvPr/>
        </p:nvSpPr>
        <p:spPr>
          <a:xfrm>
            <a:off x="9666514" y="7204981"/>
            <a:ext cx="7193643" cy="172150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이전 </a:t>
            </a: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머신러닝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프로젝트에서 아쉬웠던 점들을 보완하는 과정이 </a:t>
            </a: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의미있었다고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생각합니다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파생 변수를 설정하고 모델링 하는 작업이 기억에 남고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도메인 지식을 공부하면서 투자의 방향성을 잡은 것 같습니다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! </a:t>
            </a:r>
            <a:endParaRPr lang="en-US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22">
            <a:extLst>
              <a:ext uri="{FF2B5EF4-FFF2-40B4-BE49-F238E27FC236}">
                <a16:creationId xmlns:a16="http://schemas.microsoft.com/office/drawing/2014/main" id="{0E2986CA-429A-CA03-5183-93DC50F98AD7}"/>
              </a:ext>
            </a:extLst>
          </p:cNvPr>
          <p:cNvSpPr txBox="1"/>
          <p:nvPr/>
        </p:nvSpPr>
        <p:spPr>
          <a:xfrm>
            <a:off x="9666514" y="6732813"/>
            <a:ext cx="6749143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신영섭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3" name="Picture 8">
            <a:extLst>
              <a:ext uri="{FF2B5EF4-FFF2-40B4-BE49-F238E27FC236}">
                <a16:creationId xmlns:a16="http://schemas.microsoft.com/office/drawing/2014/main" id="{A991DDD8-C3F9-55D5-71ED-13B7EF663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3364282"/>
            <a:ext cx="7670800" cy="2679700"/>
          </a:xfrm>
          <a:prstGeom prst="rect">
            <a:avLst/>
          </a:prstGeom>
        </p:spPr>
      </p:pic>
      <p:pic>
        <p:nvPicPr>
          <p:cNvPr id="34" name="Picture 9">
            <a:extLst>
              <a:ext uri="{FF2B5EF4-FFF2-40B4-BE49-F238E27FC236}">
                <a16:creationId xmlns:a16="http://schemas.microsoft.com/office/drawing/2014/main" id="{8188B4B2-9E80-127F-2E5C-74171B567F2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374179" y="4022414"/>
            <a:ext cx="5549900" cy="12700"/>
          </a:xfrm>
          <a:prstGeom prst="rect">
            <a:avLst/>
          </a:prstGeom>
        </p:spPr>
      </p:pic>
      <p:sp>
        <p:nvSpPr>
          <p:cNvPr id="35" name="TextBox 18">
            <a:extLst>
              <a:ext uri="{FF2B5EF4-FFF2-40B4-BE49-F238E27FC236}">
                <a16:creationId xmlns:a16="http://schemas.microsoft.com/office/drawing/2014/main" id="{DE87A672-2AAD-7222-C024-75B9BC720112}"/>
              </a:ext>
            </a:extLst>
          </p:cNvPr>
          <p:cNvSpPr txBox="1"/>
          <p:nvPr/>
        </p:nvSpPr>
        <p:spPr>
          <a:xfrm>
            <a:off x="1386114" y="4185246"/>
            <a:ext cx="7193643" cy="15297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sz="1900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C41C126B-671D-607C-125B-E393AA4F4C0A}"/>
              </a:ext>
            </a:extLst>
          </p:cNvPr>
          <p:cNvSpPr txBox="1"/>
          <p:nvPr/>
        </p:nvSpPr>
        <p:spPr>
          <a:xfrm>
            <a:off x="1422764" y="3563656"/>
            <a:ext cx="6749143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3000" b="1" u="none" strike="noStrike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박훈석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7" name="Picture 8">
            <a:extLst>
              <a:ext uri="{FF2B5EF4-FFF2-40B4-BE49-F238E27FC236}">
                <a16:creationId xmlns:a16="http://schemas.microsoft.com/office/drawing/2014/main" id="{2F4F5883-7749-669B-713F-43DF5759D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100" y="6534149"/>
            <a:ext cx="7670800" cy="2679700"/>
          </a:xfrm>
          <a:prstGeom prst="rect">
            <a:avLst/>
          </a:prstGeom>
        </p:spPr>
      </p:pic>
      <p:pic>
        <p:nvPicPr>
          <p:cNvPr id="38" name="Picture 9">
            <a:extLst>
              <a:ext uri="{FF2B5EF4-FFF2-40B4-BE49-F238E27FC236}">
                <a16:creationId xmlns:a16="http://schemas.microsoft.com/office/drawing/2014/main" id="{76A93BD7-B614-DE7D-CBC7-C66C8CB13C6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0000"/>
          </a:blip>
          <a:stretch>
            <a:fillRect/>
          </a:stretch>
        </p:blipFill>
        <p:spPr>
          <a:xfrm>
            <a:off x="1374179" y="7192281"/>
            <a:ext cx="5549900" cy="12700"/>
          </a:xfrm>
          <a:prstGeom prst="rect">
            <a:avLst/>
          </a:prstGeom>
        </p:spPr>
      </p:pic>
      <p:sp>
        <p:nvSpPr>
          <p:cNvPr id="39" name="TextBox 18">
            <a:extLst>
              <a:ext uri="{FF2B5EF4-FFF2-40B4-BE49-F238E27FC236}">
                <a16:creationId xmlns:a16="http://schemas.microsoft.com/office/drawing/2014/main" id="{576E95E0-9AC7-3B19-3AB9-D5C004B05A1D}"/>
              </a:ext>
            </a:extLst>
          </p:cNvPr>
          <p:cNvSpPr txBox="1"/>
          <p:nvPr/>
        </p:nvSpPr>
        <p:spPr>
          <a:xfrm>
            <a:off x="1386114" y="7204981"/>
            <a:ext cx="7193643" cy="145868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가격의 변동을 예측하는 모델을 학습시켜보면서 매매에 사용되는 기술 지표들도 공부할 수 있어서 도움이 많이 되었고 안전한 투자를 위해 모델을 더 개선하고 싶습니다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DA431A3A-D7A1-C8E9-BC8B-C5C4218C8D11}"/>
              </a:ext>
            </a:extLst>
          </p:cNvPr>
          <p:cNvSpPr txBox="1"/>
          <p:nvPr/>
        </p:nvSpPr>
        <p:spPr>
          <a:xfrm>
            <a:off x="1386114" y="6732813"/>
            <a:ext cx="6749143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sz="30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정민관</a:t>
            </a:r>
            <a:endParaRPr lang="en-US" sz="3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4" name="슬라이드 번호 개체 틀 43">
            <a:extLst>
              <a:ext uri="{FF2B5EF4-FFF2-40B4-BE49-F238E27FC236}">
                <a16:creationId xmlns:a16="http://schemas.microsoft.com/office/drawing/2014/main" id="{584F4130-F4A4-E0A0-A0F1-0AD58647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36</a:t>
            </a:fld>
            <a:endParaRPr kumimoji="1" lang="ko-KR" altLang="en-US"/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38E1030E-F9FB-12E4-E717-06B306A3A806}"/>
              </a:ext>
            </a:extLst>
          </p:cNvPr>
          <p:cNvSpPr txBox="1"/>
          <p:nvPr/>
        </p:nvSpPr>
        <p:spPr>
          <a:xfrm>
            <a:off x="1453244" y="4152900"/>
            <a:ext cx="7193643" cy="168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endParaRPr lang="en-US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TextBox 18">
            <a:extLst>
              <a:ext uri="{FF2B5EF4-FFF2-40B4-BE49-F238E27FC236}">
                <a16:creationId xmlns:a16="http://schemas.microsoft.com/office/drawing/2014/main" id="{F0F0147C-ADF8-0892-BC83-523839386B1B}"/>
              </a:ext>
            </a:extLst>
          </p:cNvPr>
          <p:cNvSpPr txBox="1"/>
          <p:nvPr/>
        </p:nvSpPr>
        <p:spPr>
          <a:xfrm>
            <a:off x="1422764" y="4392839"/>
            <a:ext cx="7193643" cy="12237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</a:pP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가격 예측 프로젝트를 진행하면서 이전 </a:t>
            </a: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머신러닝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프로젝트의 아쉬웠던 점들을 보완할 수 있었습니다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 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새로운 파생 변수를 설정하고 모델링하는 과정에서 도메인 지식을 쌓으며 투자의 방향성을 찾아갔고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실제 코인 거래를 통해 이성적이고 객관적인 투자 전략의 중요성을 </a:t>
            </a:r>
            <a:r>
              <a:rPr lang="ko-KR" altLang="en-US" b="1" dirty="0" err="1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깨달았습니다</a:t>
            </a:r>
            <a:r>
              <a:rPr lang="en-US" altLang="ko-KR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.</a:t>
            </a:r>
            <a:endParaRPr lang="en-US" b="1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993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5892800"/>
            <a:ext cx="16294100" cy="3390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3352800"/>
            <a:ext cx="16281400" cy="2324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30000"/>
          </a:blip>
          <a:stretch>
            <a:fillRect/>
          </a:stretch>
        </p:blipFill>
        <p:spPr>
          <a:xfrm rot="5400000">
            <a:off x="3327400" y="8699500"/>
            <a:ext cx="762000" cy="254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19200" y="6044431"/>
            <a:ext cx="21336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기사 및 논문 출처</a:t>
            </a:r>
            <a:endParaRPr lang="en-US" sz="21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08876" y="3568700"/>
            <a:ext cx="16275824" cy="175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1" algn="ctr"/>
            <a:r>
              <a:rPr lang="ko-KR" altLang="en-US" sz="4800" b="1" i="0" dirty="0">
                <a:solidFill>
                  <a:srgbClr val="C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본 정보는 투자 권유를 목적으로 하지 않으며</a:t>
            </a:r>
            <a:r>
              <a:rPr lang="en-US" altLang="ko-KR" sz="4800" b="1" i="0" dirty="0">
                <a:solidFill>
                  <a:srgbClr val="C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, </a:t>
            </a:r>
          </a:p>
          <a:p>
            <a:pPr lvl="1" algn="ctr"/>
            <a:r>
              <a:rPr lang="ko-KR" altLang="en-US" sz="4800" b="1" i="0" dirty="0">
                <a:solidFill>
                  <a:srgbClr val="C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투자 결정은 본인의 판단에 따라 신중히 이루어져야 합니다</a:t>
            </a:r>
            <a:r>
              <a:rPr lang="en-US" altLang="ko-KR" sz="4800" b="1" i="0" dirty="0">
                <a:solidFill>
                  <a:srgbClr val="C00000"/>
                </a:solidFill>
                <a:effectLst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부 록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05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0CD67000-8367-D96B-26F4-A1DE6E0B5B7B}"/>
              </a:ext>
            </a:extLst>
          </p:cNvPr>
          <p:cNvSpPr txBox="1"/>
          <p:nvPr/>
        </p:nvSpPr>
        <p:spPr>
          <a:xfrm>
            <a:off x="3772170" y="8579883"/>
            <a:ext cx="16217630" cy="22961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" altLang="ko-KR" sz="160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4" name="TextBox 6">
            <a:extLst>
              <a:ext uri="{FF2B5EF4-FFF2-40B4-BE49-F238E27FC236}">
                <a16:creationId xmlns:a16="http://schemas.microsoft.com/office/drawing/2014/main" id="{ED006E19-985D-4539-5F6A-8AC103241C78}"/>
              </a:ext>
            </a:extLst>
          </p:cNvPr>
          <p:cNvSpPr txBox="1"/>
          <p:nvPr/>
        </p:nvSpPr>
        <p:spPr>
          <a:xfrm>
            <a:off x="1219200" y="6362700"/>
            <a:ext cx="15697200" cy="424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서지희 기자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“국내 가상자산 투자 일평균 거래대금 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15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 육박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…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코스피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·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코스닥 합산 수준”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600" b="1" u="none" strike="noStrike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이투데이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2024.12.25,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https://</a:t>
            </a:r>
            <a:r>
              <a:rPr lang="en" altLang="ko-KR" sz="1600" b="1" u="none" strike="noStrike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www.etoday.co.kr</a:t>
            </a:r>
            <a:r>
              <a:rPr lang="en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/news/view/2432219</a:t>
            </a:r>
            <a:endParaRPr lang="en-US" altLang="ko-KR" sz="1600" b="1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조미현 기자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금융 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CEO 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절반 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"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가상자산 투자 허용되면 매수할 것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한경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2024.04.18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https://www.hankyung.com/article/2024041811351</a:t>
            </a:r>
          </a:p>
          <a:p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김미희 기자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어엿한 주류금융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… </a:t>
            </a:r>
            <a:r>
              <a:rPr lang="ko-KR" altLang="en-US" sz="16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ETF 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운용자산 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1000</a:t>
            </a:r>
            <a:r>
              <a:rPr lang="ko-KR" altLang="en-US" sz="16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억弗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돌파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파이낸셜 뉴스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https://</a:t>
            </a:r>
            <a:r>
              <a:rPr lang="en" altLang="ko-KR" sz="16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www.fnnews.com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/news/202412301804111482</a:t>
            </a:r>
            <a:endParaRPr lang="en-US" altLang="ko-KR" sz="1600" b="1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신민경 기자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서유석 </a:t>
            </a:r>
            <a:r>
              <a:rPr lang="ko-KR" altLang="en-US" sz="16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금투협회장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"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가상자산 </a:t>
            </a:r>
            <a:r>
              <a:rPr lang="en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ETF 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추진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",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한경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2025.01.02,</a:t>
            </a:r>
            <a:r>
              <a:rPr lang="ko-KR" altLang="en-US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https://www.hankyung.com/article/2025010208416</a:t>
            </a:r>
          </a:p>
          <a:p>
            <a:endParaRPr lang="en-US" altLang="ko-KR" sz="16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r>
              <a:rPr lang="ko-KR" altLang="en-US" sz="16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서유범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ko-KR" altLang="en-US" sz="16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황창하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Predicting Bitcoin Market Trend with Deep Learning Models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Quantitave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Bio-Science, 2018.05.25</a:t>
            </a:r>
          </a:p>
          <a:p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안유진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오하영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On-Chain Data</a:t>
            </a:r>
            <a:r>
              <a:rPr lang="ko-KR" altLang="en-US" sz="16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를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활용한 </a:t>
            </a:r>
            <a:r>
              <a:rPr lang="en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LSTM 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기반 </a:t>
            </a:r>
            <a:r>
              <a:rPr lang="ko-KR" altLang="en-US" sz="1600" b="1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가격 예측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</a:t>
            </a:r>
            <a:r>
              <a:rPr lang="ko-KR" altLang="en-US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16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JKIICE, 2021.10</a:t>
            </a:r>
          </a:p>
          <a:p>
            <a:endParaRPr lang="en-US" altLang="ko-KR" sz="160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br>
              <a:rPr lang="ko-KR" altLang="en-US" sz="16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160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br>
              <a:rPr lang="ko-KR" altLang="en-US" sz="160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160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endParaRPr lang="en-US" sz="1600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EA40000B-785D-B00A-B32E-5FF1852D802B}"/>
              </a:ext>
            </a:extLst>
          </p:cNvPr>
          <p:cNvSpPr txBox="1"/>
          <p:nvPr/>
        </p:nvSpPr>
        <p:spPr>
          <a:xfrm>
            <a:off x="3772170" y="9233671"/>
            <a:ext cx="16476883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/>
            <a:br>
              <a:rPr lang="ko-KR" altLang="en-US" sz="1600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</a:br>
            <a:endParaRPr lang="ko-KR" altLang="en-US" sz="1600" i="0" dirty="0"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28650"/>
              </a:lnSpc>
            </a:pPr>
            <a:endParaRPr lang="en-US" sz="1600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D411089C-B051-FC08-B0E7-65B3BD87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561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짤봇!">
            <a:extLst>
              <a:ext uri="{FF2B5EF4-FFF2-40B4-BE49-F238E27FC236}">
                <a16:creationId xmlns:a16="http://schemas.microsoft.com/office/drawing/2014/main" id="{E822E2E8-3D63-0D2B-003F-DF78C3F44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0722"/>
            <a:ext cx="18288000" cy="1040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12E9196-2EE2-D555-1183-D5666A1CBF0B}"/>
              </a:ext>
            </a:extLst>
          </p:cNvPr>
          <p:cNvSpPr/>
          <p:nvPr/>
        </p:nvSpPr>
        <p:spPr>
          <a:xfrm>
            <a:off x="14097000" y="9105900"/>
            <a:ext cx="4191000" cy="12418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645C723-47FF-C15A-F64E-7419790CA3E9}"/>
              </a:ext>
            </a:extLst>
          </p:cNvPr>
          <p:cNvSpPr txBox="1"/>
          <p:nvPr/>
        </p:nvSpPr>
        <p:spPr>
          <a:xfrm>
            <a:off x="14097000" y="8039100"/>
            <a:ext cx="4210050" cy="213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96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끝</a:t>
            </a:r>
            <a:r>
              <a:rPr lang="en-US" altLang="ko-KR" sz="96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.</a:t>
            </a:r>
            <a:endParaRPr lang="ko-KR" sz="96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4427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</a:t>
            </a:r>
            <a:r>
              <a:rPr lang="en-US" altLang="ko-KR" sz="19000" dirty="0">
                <a:solidFill>
                  <a:srgbClr val="229BEE"/>
                </a:solidFill>
                <a:latin typeface="Pretendard Medium"/>
              </a:rPr>
              <a:t>1</a:t>
            </a:r>
            <a:endParaRPr lang="en-US" sz="19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6667500"/>
            <a:ext cx="13589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팀 구성 및 역할</a:t>
            </a:r>
            <a:endParaRPr lang="ko-KR" altLang="ko-KR" sz="88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45F5AAA-8D77-26A8-2B1A-212C1A36E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5215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9B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800" y="3365500"/>
            <a:ext cx="3810000" cy="5918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6200" y="3365500"/>
            <a:ext cx="3810000" cy="5918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365500"/>
            <a:ext cx="3810000" cy="5918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4700" y="3365500"/>
            <a:ext cx="3810000" cy="5918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5270500"/>
            <a:ext cx="1003300" cy="1003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7391400" y="660400"/>
            <a:ext cx="35052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i="0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</a:t>
            </a:r>
            <a:endParaRPr lang="en-US" sz="2500" b="1" i="0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2476500" y="1066800"/>
            <a:ext cx="13335000" cy="1409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dirty="0">
                <a:solidFill>
                  <a:srgbClr val="4D4D4D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팀 구성 및 역할</a:t>
            </a:r>
            <a:endParaRPr lang="ko-KR" sz="7900" b="1" i="0" u="none" strike="noStrike" dirty="0">
              <a:solidFill>
                <a:srgbClr val="4D4D4D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381750" y="3441699"/>
            <a:ext cx="1333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정민관</a:t>
            </a:r>
            <a:endParaRPr lang="en-US" sz="3200" b="1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4724400" y="5524500"/>
            <a:ext cx="50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400" b="1" i="0" u="none" strike="noStrike" dirty="0">
              <a:solidFill>
                <a:srgbClr val="BBBBB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8890000" y="5524500"/>
            <a:ext cx="5080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endParaRPr lang="en-US" sz="2400" b="1" i="0" u="none" strike="noStrike" dirty="0">
              <a:solidFill>
                <a:srgbClr val="BBBBBB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3ACD577-9A50-39D6-DEE6-3BB607E3D6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900" y="4038599"/>
            <a:ext cx="3784600" cy="2493173"/>
          </a:xfrm>
          <a:prstGeom prst="rect">
            <a:avLst/>
          </a:prstGeom>
        </p:spPr>
      </p:pic>
      <p:sp>
        <p:nvSpPr>
          <p:cNvPr id="40" name="TextBox 32">
            <a:extLst>
              <a:ext uri="{FF2B5EF4-FFF2-40B4-BE49-F238E27FC236}">
                <a16:creationId xmlns:a16="http://schemas.microsoft.com/office/drawing/2014/main" id="{5219224E-9B94-C353-3263-5D4B62B7E27C}"/>
              </a:ext>
            </a:extLst>
          </p:cNvPr>
          <p:cNvSpPr txBox="1"/>
          <p:nvPr/>
        </p:nvSpPr>
        <p:spPr>
          <a:xfrm>
            <a:off x="2222500" y="3428999"/>
            <a:ext cx="1333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 err="1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박훈석</a:t>
            </a:r>
            <a:endParaRPr lang="en-US" sz="3200" b="1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id="{FEE99FAF-90F4-5A1A-E7FA-51AFF745CF07}"/>
              </a:ext>
            </a:extLst>
          </p:cNvPr>
          <p:cNvSpPr txBox="1"/>
          <p:nvPr/>
        </p:nvSpPr>
        <p:spPr>
          <a:xfrm>
            <a:off x="10560050" y="3429000"/>
            <a:ext cx="13335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</a:t>
            </a:r>
            <a:r>
              <a:rPr lang="ko-KR" altLang="en-US" sz="32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현</a:t>
            </a:r>
            <a:endParaRPr lang="en-US" sz="3200" b="1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2" name="TextBox 32">
            <a:extLst>
              <a:ext uri="{FF2B5EF4-FFF2-40B4-BE49-F238E27FC236}">
                <a16:creationId xmlns:a16="http://schemas.microsoft.com/office/drawing/2014/main" id="{E2D395AF-6E1D-9B72-7726-FD2691B68706}"/>
              </a:ext>
            </a:extLst>
          </p:cNvPr>
          <p:cNvSpPr txBox="1"/>
          <p:nvPr/>
        </p:nvSpPr>
        <p:spPr>
          <a:xfrm>
            <a:off x="14719300" y="3517899"/>
            <a:ext cx="13335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200" b="1" i="0" u="none" strike="noStrike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신영섭</a:t>
            </a:r>
            <a:endParaRPr lang="en-US" sz="3200" b="1" i="0" u="none" strike="noStrike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E0DAD94A-1B67-E670-37D8-CA2615F10C32}"/>
              </a:ext>
            </a:extLst>
          </p:cNvPr>
          <p:cNvSpPr txBox="1"/>
          <p:nvPr/>
        </p:nvSpPr>
        <p:spPr>
          <a:xfrm>
            <a:off x="1600200" y="7152007"/>
            <a:ext cx="3090834" cy="93306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endParaRPr lang="en-US" sz="15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6" name="TextBox 18">
            <a:extLst>
              <a:ext uri="{FF2B5EF4-FFF2-40B4-BE49-F238E27FC236}">
                <a16:creationId xmlns:a16="http://schemas.microsoft.com/office/drawing/2014/main" id="{39D19DFC-3134-F93D-C0F7-1D429753ED13}"/>
              </a:ext>
            </a:extLst>
          </p:cNvPr>
          <p:cNvSpPr txBox="1"/>
          <p:nvPr/>
        </p:nvSpPr>
        <p:spPr>
          <a:xfrm flipH="1">
            <a:off x="1674526" y="7109341"/>
            <a:ext cx="2734177" cy="53412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4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프로젝트 관리</a:t>
            </a:r>
            <a:r>
              <a:rPr lang="en-US" altLang="ko-KR" sz="24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(PM)</a:t>
            </a:r>
            <a:endParaRPr lang="en-US" sz="24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8EBFA2F1-5F20-F4EE-D68C-BEA84020A8CE}"/>
              </a:ext>
            </a:extLst>
          </p:cNvPr>
          <p:cNvSpPr txBox="1"/>
          <p:nvPr/>
        </p:nvSpPr>
        <p:spPr>
          <a:xfrm flipH="1">
            <a:off x="1674527" y="7768344"/>
            <a:ext cx="1828799" cy="4331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4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4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도메인 분석</a:t>
            </a:r>
            <a:endParaRPr lang="en-US" sz="24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9" name="TextBox 18">
            <a:extLst>
              <a:ext uri="{FF2B5EF4-FFF2-40B4-BE49-F238E27FC236}">
                <a16:creationId xmlns:a16="http://schemas.microsoft.com/office/drawing/2014/main" id="{311D630F-EA9F-79F8-2B7D-00001733F3FC}"/>
              </a:ext>
            </a:extLst>
          </p:cNvPr>
          <p:cNvSpPr txBox="1"/>
          <p:nvPr/>
        </p:nvSpPr>
        <p:spPr>
          <a:xfrm>
            <a:off x="5374960" y="7376903"/>
            <a:ext cx="3304062" cy="279381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베이스 설계 및 관리</a:t>
            </a:r>
            <a:endParaRPr lang="en-US" altLang="ko-KR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0" name="TextBox 18">
            <a:extLst>
              <a:ext uri="{FF2B5EF4-FFF2-40B4-BE49-F238E27FC236}">
                <a16:creationId xmlns:a16="http://schemas.microsoft.com/office/drawing/2014/main" id="{D808CC29-F196-2DAE-DDCC-715CC47B8AE7}"/>
              </a:ext>
            </a:extLst>
          </p:cNvPr>
          <p:cNvSpPr txBox="1"/>
          <p:nvPr/>
        </p:nvSpPr>
        <p:spPr>
          <a:xfrm>
            <a:off x="9684069" y="7109341"/>
            <a:ext cx="3090567" cy="4440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베이스 설계 및 관리</a:t>
            </a:r>
            <a:endParaRPr lang="en-US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1" name="TextBox 18">
            <a:extLst>
              <a:ext uri="{FF2B5EF4-FFF2-40B4-BE49-F238E27FC236}">
                <a16:creationId xmlns:a16="http://schemas.microsoft.com/office/drawing/2014/main" id="{C2F99814-9A28-FC2B-F440-07773CA558C1}"/>
              </a:ext>
            </a:extLst>
          </p:cNvPr>
          <p:cNvSpPr txBox="1"/>
          <p:nvPr/>
        </p:nvSpPr>
        <p:spPr>
          <a:xfrm>
            <a:off x="14037299" y="7106287"/>
            <a:ext cx="2616831" cy="412553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데이터 분석 및 </a:t>
            </a:r>
            <a:r>
              <a:rPr lang="ko-KR" altLang="en-US" sz="2000" b="1" spc="-100" dirty="0" err="1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전처리</a:t>
            </a:r>
            <a:endParaRPr lang="en-US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61E6BF49-E9F8-4F4E-0792-259639E001EB}"/>
              </a:ext>
            </a:extLst>
          </p:cNvPr>
          <p:cNvSpPr txBox="1"/>
          <p:nvPr/>
        </p:nvSpPr>
        <p:spPr>
          <a:xfrm>
            <a:off x="5362088" y="7832796"/>
            <a:ext cx="2854662" cy="32943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i="0" u="none" strike="noStrike" spc="-100" dirty="0" err="1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업비트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API 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연동 및 관리</a:t>
            </a:r>
            <a:endParaRPr lang="en-US" altLang="ko-KR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C4628107-821D-481E-5AC1-6501DA494EC4}"/>
              </a:ext>
            </a:extLst>
          </p:cNvPr>
          <p:cNvSpPr txBox="1"/>
          <p:nvPr/>
        </p:nvSpPr>
        <p:spPr>
          <a:xfrm>
            <a:off x="9684070" y="7625208"/>
            <a:ext cx="2409000" cy="38600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</a:t>
            </a:r>
            <a:r>
              <a:rPr lang="ko-KR" altLang="en-US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러닝 모델링</a:t>
            </a:r>
            <a:endParaRPr lang="en-US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4" name="TextBox 18">
            <a:extLst>
              <a:ext uri="{FF2B5EF4-FFF2-40B4-BE49-F238E27FC236}">
                <a16:creationId xmlns:a16="http://schemas.microsoft.com/office/drawing/2014/main" id="{A068EDD4-7938-5E3C-FAF1-B3F6E9534E45}"/>
              </a:ext>
            </a:extLst>
          </p:cNvPr>
          <p:cNvSpPr txBox="1"/>
          <p:nvPr/>
        </p:nvSpPr>
        <p:spPr>
          <a:xfrm>
            <a:off x="14037300" y="7613624"/>
            <a:ext cx="2326511" cy="3407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딥러닝 모델링</a:t>
            </a:r>
            <a:endParaRPr lang="en-US" sz="2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5" name="TextBox 18">
            <a:extLst>
              <a:ext uri="{FF2B5EF4-FFF2-40B4-BE49-F238E27FC236}">
                <a16:creationId xmlns:a16="http://schemas.microsoft.com/office/drawing/2014/main" id="{B17B0A46-0D03-AEDC-5975-863584938EA7}"/>
              </a:ext>
            </a:extLst>
          </p:cNvPr>
          <p:cNvSpPr txBox="1"/>
          <p:nvPr/>
        </p:nvSpPr>
        <p:spPr>
          <a:xfrm>
            <a:off x="5374960" y="8333139"/>
            <a:ext cx="2854662" cy="329439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 표</a:t>
            </a:r>
            <a:endParaRPr lang="en-US" altLang="ko-KR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6" name="TextBox 18">
            <a:extLst>
              <a:ext uri="{FF2B5EF4-FFF2-40B4-BE49-F238E27FC236}">
                <a16:creationId xmlns:a16="http://schemas.microsoft.com/office/drawing/2014/main" id="{84507C5D-EB67-7A27-6241-23C3F5ABEAB4}"/>
              </a:ext>
            </a:extLst>
          </p:cNvPr>
          <p:cNvSpPr txBox="1"/>
          <p:nvPr/>
        </p:nvSpPr>
        <p:spPr>
          <a:xfrm>
            <a:off x="14037300" y="8107940"/>
            <a:ext cx="2326511" cy="340722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>
              <a:lnSpc>
                <a:spcPct val="123669"/>
              </a:lnSpc>
            </a:pPr>
            <a:r>
              <a:rPr lang="en-US" altLang="ko-KR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ko-KR" altLang="en-US" sz="2000" b="1" dirty="0"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시각화</a:t>
            </a:r>
            <a:endParaRPr lang="en-US" sz="2000" b="1" dirty="0"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01CDAB63-01CF-476E-DA3E-F980038EBC1C}"/>
              </a:ext>
            </a:extLst>
          </p:cNvPr>
          <p:cNvSpPr txBox="1"/>
          <p:nvPr/>
        </p:nvSpPr>
        <p:spPr>
          <a:xfrm>
            <a:off x="9684069" y="8140136"/>
            <a:ext cx="2409000" cy="386005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3669"/>
              </a:lnSpc>
            </a:pPr>
            <a:r>
              <a:rPr lang="en-US" altLang="ko-KR" sz="2000" b="1" i="0" u="none" strike="noStrike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- </a:t>
            </a:r>
            <a:r>
              <a:rPr lang="en-US" altLang="ko-KR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PPT </a:t>
            </a:r>
            <a:r>
              <a:rPr lang="ko-KR" altLang="en-US" sz="2000" b="1" spc="-100" dirty="0">
                <a:solidFill>
                  <a:srgbClr val="323941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제작</a:t>
            </a:r>
            <a:endParaRPr lang="en-US" sz="2000" b="1" i="0" u="none" strike="noStrike" spc="-100" dirty="0">
              <a:solidFill>
                <a:srgbClr val="323941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7AA666-E512-516B-63D3-F3E951F10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5032" y="4051298"/>
            <a:ext cx="3786768" cy="24804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5069AA5-E70D-1A85-1B45-A99469E904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4701" y="4038600"/>
            <a:ext cx="3809999" cy="24931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53A93E-6CF5-1EFC-4AD6-EED6A45AEF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" y="4038599"/>
            <a:ext cx="3810000" cy="24931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1498600" y="8331200"/>
            <a:ext cx="60452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3500" y="3708400"/>
            <a:ext cx="8293100" cy="337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5287"/>
              </a:lnSpc>
            </a:pPr>
            <a:r>
              <a:rPr lang="en-US" sz="19000" b="0" i="0" u="none" strike="noStrike" dirty="0">
                <a:solidFill>
                  <a:srgbClr val="229BEE"/>
                </a:solidFill>
                <a:latin typeface="Pretendard Medium"/>
              </a:rPr>
              <a:t>0</a:t>
            </a:r>
            <a:r>
              <a:rPr lang="en-US" altLang="ko-KR" sz="19000" b="0" i="0" u="none" strike="noStrike" dirty="0">
                <a:solidFill>
                  <a:srgbClr val="229BEE"/>
                </a:solidFill>
                <a:latin typeface="Pretendard Medium"/>
              </a:rPr>
              <a:t>2</a:t>
            </a:r>
            <a:endParaRPr lang="en-US" sz="19000" b="0" i="0" u="none" strike="noStrike" dirty="0">
              <a:solidFill>
                <a:srgbClr val="229BEE"/>
              </a:solidFill>
              <a:latin typeface="Pretendard Medium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98600" y="6667500"/>
            <a:ext cx="13589000" cy="149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8800" b="1" spc="-100" dirty="0">
                <a:solidFill>
                  <a:srgbClr val="32394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개요</a:t>
            </a:r>
            <a:endParaRPr lang="ko-KR" altLang="ko-KR" sz="8800" b="1" i="0" u="none" strike="noStrike" spc="-100" dirty="0">
              <a:solidFill>
                <a:srgbClr val="32394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18CD365-38DC-7E3E-0283-7201E0DA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387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43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346200" y="1066800"/>
            <a:ext cx="15938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b="1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가상화폐 시장 현황</a:t>
            </a:r>
            <a:endParaRPr lang="ko-KR" sz="7900" b="1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5818D3-3C76-2075-85CD-E21AEB407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2921001"/>
            <a:ext cx="6877854" cy="7157159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2DE56770-6FF1-0E2A-5929-A2C648CC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7</a:t>
            </a:fld>
            <a:endParaRPr kumimoji="1" lang="ko-KR" altLang="en-US"/>
          </a:p>
        </p:txBody>
      </p:sp>
      <p:pic>
        <p:nvPicPr>
          <p:cNvPr id="3074" name="Picture 2" descr="사진설명">
            <a:extLst>
              <a:ext uri="{FF2B5EF4-FFF2-40B4-BE49-F238E27FC236}">
                <a16:creationId xmlns:a16="http://schemas.microsoft.com/office/drawing/2014/main" id="{59CBD0C4-3359-4947-D82E-314DFD4EF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2"/>
          <a:stretch/>
        </p:blipFill>
        <p:spPr bwMode="auto">
          <a:xfrm>
            <a:off x="1749678" y="2815163"/>
            <a:ext cx="7129221" cy="715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72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061700" y="6527800"/>
            <a:ext cx="6273800" cy="914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endParaRPr lang="en" altLang="ko-KR" sz="20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57349" y="3912838"/>
            <a:ext cx="6464567" cy="1549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en-US" altLang="ko-KR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2024</a:t>
            </a:r>
            <a:r>
              <a:rPr lang="ko-KR" altLang="en-US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가파른 성장을 보인</a:t>
            </a:r>
            <a:endParaRPr lang="en-US" altLang="ko-KR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lvl="0" algn="l">
              <a:lnSpc>
                <a:spcPct val="113710"/>
              </a:lnSpc>
            </a:pPr>
            <a:r>
              <a:rPr lang="ko-KR" altLang="en-US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미국의 </a:t>
            </a:r>
            <a:r>
              <a:rPr lang="ko-KR" altLang="en-US" sz="4000" b="1" u="none" strike="noStrike" dirty="0" err="1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40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ETF</a:t>
            </a:r>
            <a:endParaRPr lang="en-US" sz="40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6200" y="1066800"/>
            <a:ext cx="15938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미국의 </a:t>
            </a:r>
            <a:r>
              <a:rPr lang="ko-KR" altLang="en-US" sz="7900" u="none" strike="noStrike" dirty="0" err="1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비트코인</a:t>
            </a: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7900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ETF</a:t>
            </a:r>
            <a:endParaRPr lang="ko-KR" sz="7900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682DA6-E38A-51EB-C179-AD1FAA16F4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4" y="2781300"/>
            <a:ext cx="8099286" cy="311899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755BE6BA-EA90-5B6B-1E2B-1DBE67D0BFCB}"/>
              </a:ext>
            </a:extLst>
          </p:cNvPr>
          <p:cNvSpPr txBox="1"/>
          <p:nvPr/>
        </p:nvSpPr>
        <p:spPr>
          <a:xfrm>
            <a:off x="8539635" y="4978400"/>
            <a:ext cx="9766031" cy="40004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운용자산</a:t>
            </a:r>
            <a:r>
              <a:rPr lang="en-US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</a:t>
            </a:r>
            <a:r>
              <a:rPr lang="en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AUM): 1,060</a:t>
            </a: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억 달러 돌파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블랙록 </a:t>
            </a:r>
            <a:r>
              <a:rPr lang="en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IBIT ETF </a:t>
            </a: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수익률</a:t>
            </a:r>
            <a:r>
              <a:rPr lang="en-US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3</a:t>
            </a: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개월 간 </a:t>
            </a:r>
            <a:r>
              <a:rPr lang="en-US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40% </a:t>
            </a: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상승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미국 금융시장 편입 </a:t>
            </a:r>
            <a:r>
              <a:rPr lang="ko-KR" altLang="en-US" sz="3600" b="1" i="0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en-US" altLang="ko-KR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: 113</a:t>
            </a:r>
            <a:r>
              <a:rPr lang="ko-KR" altLang="en-US" sz="3600" b="1" i="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만 개</a:t>
            </a:r>
          </a:p>
        </p:txBody>
      </p:sp>
      <p:pic>
        <p:nvPicPr>
          <p:cNvPr id="1026" name="Picture 2" descr="어엿한 주류금융… 비트코인 ETF 운용자산 1000억弗 돌파">
            <a:extLst>
              <a:ext uri="{FF2B5EF4-FFF2-40B4-BE49-F238E27FC236}">
                <a16:creationId xmlns:a16="http://schemas.microsoft.com/office/drawing/2014/main" id="{926E08CF-26C6-0D01-668F-FC64F1898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5156201"/>
            <a:ext cx="5839353" cy="4777432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66E425D6-A3EF-7AAC-A708-51FABB62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809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92100"/>
            <a:ext cx="17716500" cy="9715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41600"/>
            <a:ext cx="162814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1600" y="0"/>
            <a:ext cx="673100" cy="9652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059926" y="2743200"/>
            <a:ext cx="6252464" cy="8668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3710"/>
              </a:lnSpc>
            </a:pPr>
            <a:r>
              <a:rPr lang="ko-KR" altLang="en-US" sz="36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그렇다면 대한민국은</a:t>
            </a:r>
            <a:r>
              <a:rPr lang="en-US" altLang="ko-KR" sz="36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?</a:t>
            </a:r>
            <a:endParaRPr lang="en-US" sz="36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46200" y="1066800"/>
            <a:ext cx="159385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대한민국의 </a:t>
            </a:r>
            <a:r>
              <a:rPr lang="ko-KR" altLang="en-US" sz="7900" u="none" strike="noStrike" dirty="0" err="1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비트코인</a:t>
            </a: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</a:t>
            </a:r>
            <a:r>
              <a:rPr lang="en-US" altLang="ko-KR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ETF</a:t>
            </a:r>
            <a:r>
              <a:rPr lang="ko-KR" altLang="en-US" sz="7900" u="none" strike="noStrike" dirty="0">
                <a:solidFill>
                  <a:srgbClr val="4D4D4D"/>
                </a:solidFill>
                <a:latin typeface="Gmarket Sans TTF Bold" panose="02000000000000000000" pitchFamily="2" charset="-128"/>
                <a:ea typeface="Gmarket Sans TTF Bold" panose="02000000000000000000" pitchFamily="2" charset="-128"/>
              </a:rPr>
              <a:t> 현황</a:t>
            </a:r>
            <a:endParaRPr lang="ko-KR" sz="7900" u="none" strike="noStrike" dirty="0">
              <a:solidFill>
                <a:srgbClr val="4D4D4D"/>
              </a:solidFill>
              <a:latin typeface="Gmarket Sans TTF Bold" panose="02000000000000000000" pitchFamily="2" charset="-128"/>
              <a:ea typeface="Gmarket Sans TTF Bold" panose="02000000000000000000" pitchFamily="2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391400" y="660400"/>
            <a:ext cx="35052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8770"/>
              </a:lnSpc>
            </a:pPr>
            <a:r>
              <a:rPr lang="en-US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CHAPTER </a:t>
            </a:r>
            <a:r>
              <a:rPr lang="en-US" altLang="ko-KR" sz="2500" b="1" u="none" strike="noStrike" dirty="0">
                <a:solidFill>
                  <a:srgbClr val="229BEE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</a:t>
            </a:r>
            <a:endParaRPr lang="en-US" sz="2500" b="1" u="none" strike="noStrike" dirty="0">
              <a:solidFill>
                <a:srgbClr val="229BEE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9801F8-C793-594B-EAC5-3FDC822E25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41" y="2895600"/>
            <a:ext cx="6221286" cy="4381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1E4CC0-D585-C33A-3193-8CAF289D26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674" y="4241800"/>
            <a:ext cx="5227238" cy="4978400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15" name="TextBox 6">
            <a:extLst>
              <a:ext uri="{FF2B5EF4-FFF2-40B4-BE49-F238E27FC236}">
                <a16:creationId xmlns:a16="http://schemas.microsoft.com/office/drawing/2014/main" id="{4B852CB7-1FCE-E98F-1249-5D349EA59935}"/>
              </a:ext>
            </a:extLst>
          </p:cNvPr>
          <p:cNvSpPr txBox="1"/>
          <p:nvPr/>
        </p:nvSpPr>
        <p:spPr>
          <a:xfrm>
            <a:off x="9059926" y="3610067"/>
            <a:ext cx="8074660" cy="22573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금융투자협회</a:t>
            </a:r>
            <a:r>
              <a:rPr lang="ko-KR" altLang="en-US" sz="2800" b="1" dirty="0">
                <a:solidFill>
                  <a:schemeClr val="tx2">
                    <a:lumMod val="40000"/>
                    <a:lumOff val="60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endParaRPr lang="en-US" altLang="ko-KR" sz="2800" b="1" dirty="0">
              <a:solidFill>
                <a:schemeClr val="tx2">
                  <a:lumMod val="40000"/>
                  <a:lumOff val="60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전략토큰증권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법제화 추진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가상자산 </a:t>
            </a:r>
            <a:r>
              <a:rPr lang="en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ETF 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도입 계획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디지털 자산시장 인프라 혁신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43588E43-A2A9-C5AA-8C50-8D8CB8322571}"/>
              </a:ext>
            </a:extLst>
          </p:cNvPr>
          <p:cNvSpPr txBox="1"/>
          <p:nvPr/>
        </p:nvSpPr>
        <p:spPr>
          <a:xfrm>
            <a:off x="9059925" y="5892799"/>
            <a:ext cx="8997115" cy="225733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chemeClr val="accent1">
                    <a:lumMod val="75000"/>
                  </a:schemeClr>
                </a:solidFill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금융권 인식 변화</a:t>
            </a:r>
            <a:endParaRPr lang="en-US" altLang="ko-KR" sz="2800" b="1" dirty="0">
              <a:solidFill>
                <a:schemeClr val="accent1">
                  <a:lumMod val="75000"/>
                </a:schemeClr>
              </a:solidFill>
              <a:effectLst/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CEO 15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인 설문 결과 </a:t>
            </a:r>
            <a:r>
              <a:rPr lang="ko-KR" altLang="en-US" sz="24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= 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가치저장 수단 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(6/15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명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 err="1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비트코인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현물 </a:t>
            </a:r>
            <a:r>
              <a:rPr lang="en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ETF 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도입 찬성 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(14/15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명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법인 가상자산 투자 허용 찬성 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(8/15</a:t>
            </a:r>
            <a:r>
              <a:rPr lang="ko-KR" altLang="en-US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명</a:t>
            </a:r>
            <a:r>
              <a:rPr lang="en-US" altLang="ko-KR" sz="2400" b="1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702CBA43-2229-7C83-E018-09E672CC49F3}"/>
              </a:ext>
            </a:extLst>
          </p:cNvPr>
          <p:cNvSpPr txBox="1"/>
          <p:nvPr/>
        </p:nvSpPr>
        <p:spPr>
          <a:xfrm>
            <a:off x="8610601" y="8588465"/>
            <a:ext cx="8523986" cy="154613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금융권</a:t>
            </a:r>
            <a:r>
              <a:rPr lang="en-US" altLang="ko-KR" sz="40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, </a:t>
            </a:r>
            <a:r>
              <a:rPr lang="ko-KR" altLang="en-US" sz="40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가상자산에 점차 우호적 태도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4000" dirty="0">
                <a:effectLst/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제도적 기반 마련 필요성 공감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96783EFB-3282-C533-868D-7CBF505DC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AFA6B-DECE-024B-ADD1-6C00A9FD2CCB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910712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5088</TotalTime>
  <Words>2504</Words>
  <Application>Microsoft Macintosh PowerPoint</Application>
  <PresentationFormat>사용자 지정</PresentationFormat>
  <Paragraphs>586</Paragraphs>
  <Slides>38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51" baseType="lpstr">
      <vt:lpstr>G마켓 산스 TTF Medium</vt:lpstr>
      <vt:lpstr>Gmarket Sans TTF Medium</vt:lpstr>
      <vt:lpstr>Helvetica Neue</vt:lpstr>
      <vt:lpstr>__fkGroteskNeue_598ab8</vt:lpstr>
      <vt:lpstr>KaTeX_Math</vt:lpstr>
      <vt:lpstr>G마켓 산스 Bold</vt:lpstr>
      <vt:lpstr>Wingdings</vt:lpstr>
      <vt:lpstr>맑은 고딕</vt:lpstr>
      <vt:lpstr>Gmarket Sans TTF Bold</vt:lpstr>
      <vt:lpstr>Arial</vt:lpstr>
      <vt:lpstr>Pretendard Medium</vt:lpstr>
      <vt:lpstr>KaTeX_Main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현 이</cp:lastModifiedBy>
  <cp:revision>30</cp:revision>
  <dcterms:created xsi:type="dcterms:W3CDTF">2006-08-16T00:00:00Z</dcterms:created>
  <dcterms:modified xsi:type="dcterms:W3CDTF">2025-01-09T01:59:45Z</dcterms:modified>
</cp:coreProperties>
</file>